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72"/>
  </p:notesMasterIdLst>
  <p:handoutMasterIdLst>
    <p:handoutMasterId r:id="rId73"/>
  </p:handoutMasterIdLst>
  <p:sldIdLst>
    <p:sldId id="471" r:id="rId2"/>
    <p:sldId id="382" r:id="rId3"/>
    <p:sldId id="469" r:id="rId4"/>
    <p:sldId id="470" r:id="rId5"/>
    <p:sldId id="347" r:id="rId6"/>
    <p:sldId id="418" r:id="rId7"/>
    <p:sldId id="385" r:id="rId8"/>
    <p:sldId id="387" r:id="rId9"/>
    <p:sldId id="388" r:id="rId10"/>
    <p:sldId id="389" r:id="rId11"/>
    <p:sldId id="391" r:id="rId12"/>
    <p:sldId id="390" r:id="rId13"/>
    <p:sldId id="447" r:id="rId14"/>
    <p:sldId id="446" r:id="rId15"/>
    <p:sldId id="393" r:id="rId16"/>
    <p:sldId id="409" r:id="rId17"/>
    <p:sldId id="402" r:id="rId18"/>
    <p:sldId id="394" r:id="rId19"/>
    <p:sldId id="398" r:id="rId20"/>
    <p:sldId id="430" r:id="rId21"/>
    <p:sldId id="397" r:id="rId22"/>
    <p:sldId id="396" r:id="rId23"/>
    <p:sldId id="460" r:id="rId24"/>
    <p:sldId id="429" r:id="rId25"/>
    <p:sldId id="441" r:id="rId26"/>
    <p:sldId id="365" r:id="rId27"/>
    <p:sldId id="366" r:id="rId28"/>
    <p:sldId id="370" r:id="rId29"/>
    <p:sldId id="448" r:id="rId30"/>
    <p:sldId id="369" r:id="rId31"/>
    <p:sldId id="367" r:id="rId32"/>
    <p:sldId id="444" r:id="rId33"/>
    <p:sldId id="368" r:id="rId34"/>
    <p:sldId id="371" r:id="rId35"/>
    <p:sldId id="464" r:id="rId36"/>
    <p:sldId id="372" r:id="rId37"/>
    <p:sldId id="450" r:id="rId38"/>
    <p:sldId id="449" r:id="rId39"/>
    <p:sldId id="451" r:id="rId40"/>
    <p:sldId id="453" r:id="rId41"/>
    <p:sldId id="454" r:id="rId42"/>
    <p:sldId id="421" r:id="rId43"/>
    <p:sldId id="422" r:id="rId44"/>
    <p:sldId id="439" r:id="rId45"/>
    <p:sldId id="440" r:id="rId46"/>
    <p:sldId id="443" r:id="rId47"/>
    <p:sldId id="423" r:id="rId48"/>
    <p:sldId id="425" r:id="rId49"/>
    <p:sldId id="465" r:id="rId50"/>
    <p:sldId id="258" r:id="rId51"/>
    <p:sldId id="259" r:id="rId52"/>
    <p:sldId id="261" r:id="rId53"/>
    <p:sldId id="263" r:id="rId54"/>
    <p:sldId id="264" r:id="rId55"/>
    <p:sldId id="265" r:id="rId56"/>
    <p:sldId id="266" r:id="rId57"/>
    <p:sldId id="284" r:id="rId58"/>
    <p:sldId id="281" r:id="rId59"/>
    <p:sldId id="282" r:id="rId60"/>
    <p:sldId id="280" r:id="rId61"/>
    <p:sldId id="468" r:id="rId62"/>
    <p:sldId id="267" r:id="rId63"/>
    <p:sldId id="466" r:id="rId64"/>
    <p:sldId id="283" r:id="rId65"/>
    <p:sldId id="467" r:id="rId66"/>
    <p:sldId id="287" r:id="rId67"/>
    <p:sldId id="455" r:id="rId68"/>
    <p:sldId id="459" r:id="rId69"/>
    <p:sldId id="458" r:id="rId70"/>
    <p:sldId id="437" r:id="rId7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 initials="E" lastIdx="2" clrIdx="0">
    <p:extLst>
      <p:ext uri="{19B8F6BF-5375-455C-9EA6-DF929625EA0E}">
        <p15:presenceInfo xmlns:p15="http://schemas.microsoft.com/office/powerpoint/2012/main" userId="E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948"/>
    <a:srgbClr val="FF0000"/>
    <a:srgbClr val="FBFFA1"/>
    <a:srgbClr val="CC0000"/>
    <a:srgbClr val="FFCCFF"/>
    <a:srgbClr val="FF9999"/>
    <a:srgbClr val="DDDDD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8" autoAdjust="0"/>
    <p:restoredTop sz="94286" autoAdjust="0"/>
  </p:normalViewPr>
  <p:slideViewPr>
    <p:cSldViewPr>
      <p:cViewPr varScale="1">
        <p:scale>
          <a:sx n="109" d="100"/>
          <a:sy n="109" d="100"/>
        </p:scale>
        <p:origin x="2028"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96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9T19:44:33.515"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BB4F3A-4708-3F49-9C20-00BD8F88676D}" type="datetimeFigureOut">
              <a:rPr lang="es-ES_tradnl" smtClean="0"/>
              <a:pPr/>
              <a:t>11/01/2024</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C0E09-8DF1-CB4D-923C-BF7B999CC8B7}" type="slidenum">
              <a:rPr lang="es-ES_tradnl" smtClean="0"/>
              <a:pPr/>
              <a:t>‹Nº›</a:t>
            </a:fld>
            <a:endParaRPr lang="es-ES_tradnl"/>
          </a:p>
        </p:txBody>
      </p:sp>
    </p:spTree>
    <p:extLst>
      <p:ext uri="{BB962C8B-B14F-4D97-AF65-F5344CB8AC3E}">
        <p14:creationId xmlns:p14="http://schemas.microsoft.com/office/powerpoint/2010/main" val="4183367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F0518-1A6B-C74B-A4BB-98C342384FCA}" type="datetimeFigureOut">
              <a:rPr lang="es-ES_tradnl" smtClean="0"/>
              <a:pPr/>
              <a:t>11/01/2024</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EC39A-098D-1B49-9D93-28EE03B4C02F}" type="slidenum">
              <a:rPr lang="es-ES_tradnl" smtClean="0"/>
              <a:pPr/>
              <a:t>‹Nº›</a:t>
            </a:fld>
            <a:endParaRPr lang="es-ES_tradnl"/>
          </a:p>
        </p:txBody>
      </p:sp>
    </p:spTree>
    <p:extLst>
      <p:ext uri="{BB962C8B-B14F-4D97-AF65-F5344CB8AC3E}">
        <p14:creationId xmlns:p14="http://schemas.microsoft.com/office/powerpoint/2010/main" val="31143486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FDEC39A-098D-1B49-9D93-28EE03B4C02F}" type="slidenum">
              <a:rPr lang="es-ES_tradnl" smtClean="0"/>
              <a:pPr/>
              <a:t>38</a:t>
            </a:fld>
            <a:endParaRPr lang="es-ES_tradnl"/>
          </a:p>
        </p:txBody>
      </p:sp>
    </p:spTree>
    <p:extLst>
      <p:ext uri="{BB962C8B-B14F-4D97-AF65-F5344CB8AC3E}">
        <p14:creationId xmlns:p14="http://schemas.microsoft.com/office/powerpoint/2010/main" val="42399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6">
            <a:extLst>
              <a:ext uri="{FF2B5EF4-FFF2-40B4-BE49-F238E27FC236}">
                <a16:creationId xmlns:a16="http://schemas.microsoft.com/office/drawing/2014/main" id="{18005138-310A-9DD5-77F4-B903EAD086E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0EBA319B-CF65-47C2-AC43-28B46CE09A87}" type="slidenum">
              <a:rPr lang="es-ES" altLang="es-ES" sz="1400">
                <a:solidFill>
                  <a:srgbClr val="000000"/>
                </a:solidFill>
                <a:latin typeface="Times New Roman" panose="02020603050405020304" pitchFamily="18" charset="0"/>
              </a:rPr>
              <a:pPr/>
              <a:t>58</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6F9EAE50-0FBB-128E-CBBE-D68CAAAB363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F81BB0F7-1186-58AA-8C26-F740D3E5B14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6">
            <a:extLst>
              <a:ext uri="{FF2B5EF4-FFF2-40B4-BE49-F238E27FC236}">
                <a16:creationId xmlns:a16="http://schemas.microsoft.com/office/drawing/2014/main" id="{1FD823EC-6FC3-B5B5-498C-1F7F09FF13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3E8262F2-82FB-40F0-9481-2EB980D71BFB}" type="slidenum">
              <a:rPr lang="es-ES" altLang="es-ES" sz="1400">
                <a:solidFill>
                  <a:srgbClr val="000000"/>
                </a:solidFill>
                <a:latin typeface="Times New Roman" panose="02020603050405020304" pitchFamily="18" charset="0"/>
              </a:rPr>
              <a:pPr/>
              <a:t>59</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45C5A8FA-3C19-EF8D-C2F0-3C5CAC8E2C9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5B5DAF20-0C45-D5F1-0BCF-0EAFE4D2C657}"/>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6">
            <a:extLst>
              <a:ext uri="{FF2B5EF4-FFF2-40B4-BE49-F238E27FC236}">
                <a16:creationId xmlns:a16="http://schemas.microsoft.com/office/drawing/2014/main" id="{D3DBD013-54EF-52D7-A597-4FCCF261C6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385D6AEE-8B1D-4B87-AD6B-7E11A12F5214}" type="slidenum">
              <a:rPr lang="es-ES" altLang="es-ES" sz="1400">
                <a:solidFill>
                  <a:srgbClr val="000000"/>
                </a:solidFill>
                <a:latin typeface="Times New Roman" panose="02020603050405020304" pitchFamily="18" charset="0"/>
              </a:rPr>
              <a:pPr/>
              <a:t>60</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AC870E1D-98C8-10F9-D9D7-B2BE4E6037E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1F20F5E2-5890-D6FB-AEBF-BD316480A57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6">
            <a:extLst>
              <a:ext uri="{FF2B5EF4-FFF2-40B4-BE49-F238E27FC236}">
                <a16:creationId xmlns:a16="http://schemas.microsoft.com/office/drawing/2014/main" id="{D3DBD013-54EF-52D7-A597-4FCCF261C6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385D6AEE-8B1D-4B87-AD6B-7E11A12F5214}" type="slidenum">
              <a:rPr lang="es-ES" altLang="es-ES" sz="1400">
                <a:solidFill>
                  <a:srgbClr val="000000"/>
                </a:solidFill>
                <a:latin typeface="Times New Roman" panose="02020603050405020304" pitchFamily="18" charset="0"/>
              </a:rPr>
              <a:pPr/>
              <a:t>61</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AC870E1D-98C8-10F9-D9D7-B2BE4E6037E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1F20F5E2-5890-D6FB-AEBF-BD316480A57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extLst>
      <p:ext uri="{BB962C8B-B14F-4D97-AF65-F5344CB8AC3E}">
        <p14:creationId xmlns:p14="http://schemas.microsoft.com/office/powerpoint/2010/main" val="90482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6">
            <a:extLst>
              <a:ext uri="{FF2B5EF4-FFF2-40B4-BE49-F238E27FC236}">
                <a16:creationId xmlns:a16="http://schemas.microsoft.com/office/drawing/2014/main" id="{2FB1CEDC-72F6-2DAC-2269-32A0895B708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5B5F03D8-C176-4928-AA50-DFBE19E97F4F}" type="slidenum">
              <a:rPr lang="es-ES" altLang="es-ES" sz="1400">
                <a:solidFill>
                  <a:srgbClr val="000000"/>
                </a:solidFill>
                <a:latin typeface="Times New Roman" panose="02020603050405020304" pitchFamily="18" charset="0"/>
              </a:rPr>
              <a:pPr/>
              <a:t>62</a:t>
            </a:fld>
            <a:endParaRPr lang="es-ES" altLang="es-ES" sz="1400">
              <a:solidFill>
                <a:srgbClr val="000000"/>
              </a:solidFill>
              <a:latin typeface="Times New Roman" panose="02020603050405020304" pitchFamily="18" charset="0"/>
            </a:endParaRPr>
          </a:p>
        </p:txBody>
      </p:sp>
      <p:sp>
        <p:nvSpPr>
          <p:cNvPr id="35841" name="Text Box 1">
            <a:extLst>
              <a:ext uri="{FF2B5EF4-FFF2-40B4-BE49-F238E27FC236}">
                <a16:creationId xmlns:a16="http://schemas.microsoft.com/office/drawing/2014/main" id="{B80030C4-71E4-5094-4250-9F2A6F1E27D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5842" name="Text Box 2">
            <a:extLst>
              <a:ext uri="{FF2B5EF4-FFF2-40B4-BE49-F238E27FC236}">
                <a16:creationId xmlns:a16="http://schemas.microsoft.com/office/drawing/2014/main" id="{ECB2B123-376F-91B2-0119-E269FE1FE33B}"/>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6">
            <a:extLst>
              <a:ext uri="{FF2B5EF4-FFF2-40B4-BE49-F238E27FC236}">
                <a16:creationId xmlns:a16="http://schemas.microsoft.com/office/drawing/2014/main" id="{58EA208F-F4EB-D1A7-9B43-05C04DA52D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AB694E4-6B89-408A-8EA8-214EBDCA56EC}" type="slidenum">
              <a:rPr lang="es-ES" altLang="es-ES" sz="1400"/>
              <a:pPr>
                <a:spcBef>
                  <a:spcPct val="0"/>
                </a:spcBef>
                <a:buClrTx/>
                <a:buFontTx/>
                <a:buNone/>
              </a:pPr>
              <a:t>64</a:t>
            </a:fld>
            <a:endParaRPr lang="es-ES" altLang="es-ES" sz="1400"/>
          </a:p>
        </p:txBody>
      </p:sp>
      <p:sp>
        <p:nvSpPr>
          <p:cNvPr id="35841" name="Text Box 1">
            <a:extLst>
              <a:ext uri="{FF2B5EF4-FFF2-40B4-BE49-F238E27FC236}">
                <a16:creationId xmlns:a16="http://schemas.microsoft.com/office/drawing/2014/main" id="{46DA2955-C35C-01E7-A142-20E4908FCE05}"/>
              </a:ext>
            </a:extLst>
          </p:cNvPr>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p:spPr>
      </p:sp>
      <p:sp>
        <p:nvSpPr>
          <p:cNvPr id="35842" name="Text Box 2">
            <a:extLst>
              <a:ext uri="{FF2B5EF4-FFF2-40B4-BE49-F238E27FC236}">
                <a16:creationId xmlns:a16="http://schemas.microsoft.com/office/drawing/2014/main" id="{64E6EAA0-2B4D-D03A-1B29-40995C41D1C2}"/>
              </a:ext>
            </a:extLst>
          </p:cNvPr>
          <p:cNvSpPr>
            <a:spLocks noGrp="1" noChangeArrowheads="1"/>
          </p:cNvSpPr>
          <p:nvPr>
            <p:ph type="body" idx="1"/>
          </p:nvPr>
        </p:nvSpPr>
        <p:spPr>
          <a:xfrm>
            <a:off x="755650" y="5078413"/>
            <a:ext cx="6048375" cy="4811712"/>
          </a:xfrm>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6">
            <a:extLst>
              <a:ext uri="{FF2B5EF4-FFF2-40B4-BE49-F238E27FC236}">
                <a16:creationId xmlns:a16="http://schemas.microsoft.com/office/drawing/2014/main" id="{5E179E28-7DD4-72E4-5CFC-3AEF3E7F2C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7675"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3A8CC84F-138A-471B-8FAA-2361DFFC8E22}" type="slidenum">
              <a:rPr lang="es-ES" altLang="es-ES" sz="1400"/>
              <a:pPr>
                <a:spcBef>
                  <a:spcPct val="0"/>
                </a:spcBef>
                <a:buClrTx/>
                <a:buFontTx/>
                <a:buNone/>
              </a:pPr>
              <a:t>66</a:t>
            </a:fld>
            <a:endParaRPr lang="es-ES" altLang="es-ES" sz="1400"/>
          </a:p>
        </p:txBody>
      </p:sp>
      <p:sp>
        <p:nvSpPr>
          <p:cNvPr id="35841" name="Text Box 1">
            <a:extLst>
              <a:ext uri="{FF2B5EF4-FFF2-40B4-BE49-F238E27FC236}">
                <a16:creationId xmlns:a16="http://schemas.microsoft.com/office/drawing/2014/main" id="{B0F84CD7-82F4-97FF-1EF5-AF61D7C8FFAD}"/>
              </a:ext>
            </a:extLst>
          </p:cNvPr>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p:spPr>
      </p:sp>
      <p:sp>
        <p:nvSpPr>
          <p:cNvPr id="35842" name="Text Box 2">
            <a:extLst>
              <a:ext uri="{FF2B5EF4-FFF2-40B4-BE49-F238E27FC236}">
                <a16:creationId xmlns:a16="http://schemas.microsoft.com/office/drawing/2014/main" id="{2973BA72-A4D2-EB26-F855-29A28BCF36FA}"/>
              </a:ext>
            </a:extLst>
          </p:cNvPr>
          <p:cNvSpPr>
            <a:spLocks noGrp="1" noChangeArrowheads="1"/>
          </p:cNvSpPr>
          <p:nvPr>
            <p:ph type="body" idx="1"/>
          </p:nvPr>
        </p:nvSpPr>
        <p:spPr>
          <a:xfrm>
            <a:off x="755650" y="5078413"/>
            <a:ext cx="6048375" cy="4811712"/>
          </a:xfrm>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6">
            <a:extLst>
              <a:ext uri="{FF2B5EF4-FFF2-40B4-BE49-F238E27FC236}">
                <a16:creationId xmlns:a16="http://schemas.microsoft.com/office/drawing/2014/main" id="{1A277AE2-4CC7-01F2-C5CD-601F2611346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DC905C39-EE7C-4DD3-B892-6362A4DB464C}" type="slidenum">
              <a:rPr lang="es-ES" altLang="es-ES" sz="1400">
                <a:solidFill>
                  <a:srgbClr val="000000"/>
                </a:solidFill>
                <a:latin typeface="Times New Roman" panose="02020603050405020304" pitchFamily="18" charset="0"/>
              </a:rPr>
              <a:pPr/>
              <a:t>50</a:t>
            </a:fld>
            <a:endParaRPr lang="es-ES" altLang="es-ES" sz="1400">
              <a:solidFill>
                <a:srgbClr val="000000"/>
              </a:solidFill>
              <a:latin typeface="Times New Roman" panose="02020603050405020304" pitchFamily="18" charset="0"/>
            </a:endParaRPr>
          </a:p>
        </p:txBody>
      </p:sp>
      <p:sp>
        <p:nvSpPr>
          <p:cNvPr id="26625" name="Text Box 1">
            <a:extLst>
              <a:ext uri="{FF2B5EF4-FFF2-40B4-BE49-F238E27FC236}">
                <a16:creationId xmlns:a16="http://schemas.microsoft.com/office/drawing/2014/main" id="{BD9BE632-6DFA-C369-46F1-EEC5113938A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a:extLst>
              <a:ext uri="{FF2B5EF4-FFF2-40B4-BE49-F238E27FC236}">
                <a16:creationId xmlns:a16="http://schemas.microsoft.com/office/drawing/2014/main" id="{C8D6C55E-59D7-DBA9-CE16-01CD6B5E509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a:extLst>
              <a:ext uri="{FF2B5EF4-FFF2-40B4-BE49-F238E27FC236}">
                <a16:creationId xmlns:a16="http://schemas.microsoft.com/office/drawing/2014/main" id="{72F7F863-1460-3EE4-74E5-E397520BCCC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4CC288D8-8473-49C9-BE94-D10138246688}" type="slidenum">
              <a:rPr lang="es-ES" altLang="es-ES" sz="1400">
                <a:solidFill>
                  <a:srgbClr val="000000"/>
                </a:solidFill>
                <a:latin typeface="Times New Roman" panose="02020603050405020304" pitchFamily="18" charset="0"/>
              </a:rPr>
              <a:pPr/>
              <a:t>51</a:t>
            </a:fld>
            <a:endParaRPr lang="es-ES" altLang="es-ES" sz="1400">
              <a:solidFill>
                <a:srgbClr val="000000"/>
              </a:solidFill>
              <a:latin typeface="Times New Roman" panose="02020603050405020304" pitchFamily="18" charset="0"/>
            </a:endParaRPr>
          </a:p>
        </p:txBody>
      </p:sp>
      <p:sp>
        <p:nvSpPr>
          <p:cNvPr id="27649" name="Text Box 1">
            <a:extLst>
              <a:ext uri="{FF2B5EF4-FFF2-40B4-BE49-F238E27FC236}">
                <a16:creationId xmlns:a16="http://schemas.microsoft.com/office/drawing/2014/main" id="{3B3472C2-ADF4-3631-33DA-9838AA6F26D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a:extLst>
              <a:ext uri="{FF2B5EF4-FFF2-40B4-BE49-F238E27FC236}">
                <a16:creationId xmlns:a16="http://schemas.microsoft.com/office/drawing/2014/main" id="{490A5961-88BF-82D4-36E2-4C804BB4AE6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6">
            <a:extLst>
              <a:ext uri="{FF2B5EF4-FFF2-40B4-BE49-F238E27FC236}">
                <a16:creationId xmlns:a16="http://schemas.microsoft.com/office/drawing/2014/main" id="{30A797D6-529C-0E66-55F3-2DF121F0BB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06C72BC1-14EB-4323-BD75-B3F3966F6458}" type="slidenum">
              <a:rPr lang="es-ES" altLang="es-ES" sz="1400">
                <a:solidFill>
                  <a:srgbClr val="000000"/>
                </a:solidFill>
                <a:latin typeface="Times New Roman" panose="02020603050405020304" pitchFamily="18" charset="0"/>
              </a:rPr>
              <a:pPr/>
              <a:t>52</a:t>
            </a:fld>
            <a:endParaRPr lang="es-ES" altLang="es-ES" sz="1400">
              <a:solidFill>
                <a:srgbClr val="000000"/>
              </a:solidFill>
              <a:latin typeface="Times New Roman" panose="02020603050405020304" pitchFamily="18" charset="0"/>
            </a:endParaRPr>
          </a:p>
        </p:txBody>
      </p:sp>
      <p:sp>
        <p:nvSpPr>
          <p:cNvPr id="29697" name="Text Box 1">
            <a:extLst>
              <a:ext uri="{FF2B5EF4-FFF2-40B4-BE49-F238E27FC236}">
                <a16:creationId xmlns:a16="http://schemas.microsoft.com/office/drawing/2014/main" id="{E74321B0-8F50-4326-B5BD-BAA2C5E78C9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8" name="Text Box 2">
            <a:extLst>
              <a:ext uri="{FF2B5EF4-FFF2-40B4-BE49-F238E27FC236}">
                <a16:creationId xmlns:a16="http://schemas.microsoft.com/office/drawing/2014/main" id="{1EDE55C2-AB30-317E-1CD4-31F652152A0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6">
            <a:extLst>
              <a:ext uri="{FF2B5EF4-FFF2-40B4-BE49-F238E27FC236}">
                <a16:creationId xmlns:a16="http://schemas.microsoft.com/office/drawing/2014/main" id="{10877FDC-F295-1956-C461-A162B6E708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0390F299-927E-4208-9196-EE44E0955C87}" type="slidenum">
              <a:rPr lang="es-ES" altLang="es-ES" sz="1400">
                <a:solidFill>
                  <a:srgbClr val="000000"/>
                </a:solidFill>
                <a:latin typeface="Times New Roman" panose="02020603050405020304" pitchFamily="18" charset="0"/>
              </a:rPr>
              <a:pPr/>
              <a:t>53</a:t>
            </a:fld>
            <a:endParaRPr lang="es-ES" altLang="es-ES" sz="1400">
              <a:solidFill>
                <a:srgbClr val="000000"/>
              </a:solidFill>
              <a:latin typeface="Times New Roman" panose="02020603050405020304" pitchFamily="18" charset="0"/>
            </a:endParaRPr>
          </a:p>
        </p:txBody>
      </p:sp>
      <p:sp>
        <p:nvSpPr>
          <p:cNvPr id="31745" name="Text Box 1">
            <a:extLst>
              <a:ext uri="{FF2B5EF4-FFF2-40B4-BE49-F238E27FC236}">
                <a16:creationId xmlns:a16="http://schemas.microsoft.com/office/drawing/2014/main" id="{36B51926-FAF3-6D25-69B2-3294D10857B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1746" name="Text Box 2">
            <a:extLst>
              <a:ext uri="{FF2B5EF4-FFF2-40B4-BE49-F238E27FC236}">
                <a16:creationId xmlns:a16="http://schemas.microsoft.com/office/drawing/2014/main" id="{D9210C75-E43E-631F-EF61-DF6B757468C5}"/>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6">
            <a:extLst>
              <a:ext uri="{FF2B5EF4-FFF2-40B4-BE49-F238E27FC236}">
                <a16:creationId xmlns:a16="http://schemas.microsoft.com/office/drawing/2014/main" id="{0A158B94-4C9F-5363-A1EF-AA403E56F0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CE441507-C791-46E0-9B50-C2C617EFC445}" type="slidenum">
              <a:rPr lang="es-ES" altLang="es-ES" sz="1400">
                <a:solidFill>
                  <a:srgbClr val="000000"/>
                </a:solidFill>
                <a:latin typeface="Times New Roman" panose="02020603050405020304" pitchFamily="18" charset="0"/>
              </a:rPr>
              <a:pPr/>
              <a:t>54</a:t>
            </a:fld>
            <a:endParaRPr lang="es-ES" altLang="es-ES" sz="1400">
              <a:solidFill>
                <a:srgbClr val="000000"/>
              </a:solidFill>
              <a:latin typeface="Times New Roman" panose="02020603050405020304" pitchFamily="18" charset="0"/>
            </a:endParaRPr>
          </a:p>
        </p:txBody>
      </p:sp>
      <p:sp>
        <p:nvSpPr>
          <p:cNvPr id="32769" name="Text Box 1">
            <a:extLst>
              <a:ext uri="{FF2B5EF4-FFF2-40B4-BE49-F238E27FC236}">
                <a16:creationId xmlns:a16="http://schemas.microsoft.com/office/drawing/2014/main" id="{B354197A-DE80-31A1-4194-F314C53373E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2770" name="Text Box 2">
            <a:extLst>
              <a:ext uri="{FF2B5EF4-FFF2-40B4-BE49-F238E27FC236}">
                <a16:creationId xmlns:a16="http://schemas.microsoft.com/office/drawing/2014/main" id="{AA6F0DEC-7587-A704-E8EF-269BC572A6C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6">
            <a:extLst>
              <a:ext uri="{FF2B5EF4-FFF2-40B4-BE49-F238E27FC236}">
                <a16:creationId xmlns:a16="http://schemas.microsoft.com/office/drawing/2014/main" id="{09E2EE79-F400-7125-3C87-ED8B1E07C6A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9012DE93-11AC-424A-8CC4-FBE0A0F117BF}" type="slidenum">
              <a:rPr lang="es-ES" altLang="es-ES" sz="1400">
                <a:solidFill>
                  <a:srgbClr val="000000"/>
                </a:solidFill>
                <a:latin typeface="Times New Roman" panose="02020603050405020304" pitchFamily="18" charset="0"/>
              </a:rPr>
              <a:pPr/>
              <a:t>55</a:t>
            </a:fld>
            <a:endParaRPr lang="es-ES" altLang="es-ES" sz="1400">
              <a:solidFill>
                <a:srgbClr val="000000"/>
              </a:solidFill>
              <a:latin typeface="Times New Roman" panose="02020603050405020304" pitchFamily="18" charset="0"/>
            </a:endParaRPr>
          </a:p>
        </p:txBody>
      </p:sp>
      <p:sp>
        <p:nvSpPr>
          <p:cNvPr id="33793" name="Text Box 1">
            <a:extLst>
              <a:ext uri="{FF2B5EF4-FFF2-40B4-BE49-F238E27FC236}">
                <a16:creationId xmlns:a16="http://schemas.microsoft.com/office/drawing/2014/main" id="{37D60B37-E1FA-49F1-F522-00C425E668E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078C7F7E-BF9D-441E-9E5A-9BBB8060D55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6">
            <a:extLst>
              <a:ext uri="{FF2B5EF4-FFF2-40B4-BE49-F238E27FC236}">
                <a16:creationId xmlns:a16="http://schemas.microsoft.com/office/drawing/2014/main" id="{A6BE0108-1385-83D4-C224-AE1979FD225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C552307F-DB03-47C2-8F3A-16726B746DE9}" type="slidenum">
              <a:rPr lang="es-ES" altLang="es-ES" sz="1400">
                <a:solidFill>
                  <a:srgbClr val="000000"/>
                </a:solidFill>
                <a:latin typeface="Times New Roman" panose="02020603050405020304" pitchFamily="18" charset="0"/>
              </a:rPr>
              <a:pPr/>
              <a:t>56</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FF3DDA79-928D-2508-8C6A-6401015DEB0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5A2C8EED-2F6C-B36D-F627-C177CC84136B}"/>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6">
            <a:extLst>
              <a:ext uri="{FF2B5EF4-FFF2-40B4-BE49-F238E27FC236}">
                <a16:creationId xmlns:a16="http://schemas.microsoft.com/office/drawing/2014/main" id="{22600258-C9D7-C6E2-2043-99A6A5BE40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fld id="{163AAF7A-2DF8-44A5-9A9D-11BC0E18153A}" type="slidenum">
              <a:rPr lang="es-ES" altLang="es-ES" sz="1400">
                <a:solidFill>
                  <a:srgbClr val="000000"/>
                </a:solidFill>
                <a:latin typeface="Times New Roman" panose="02020603050405020304" pitchFamily="18" charset="0"/>
              </a:rPr>
              <a:pPr/>
              <a:t>57</a:t>
            </a:fld>
            <a:endParaRPr lang="es-ES" altLang="es-ES" sz="1400">
              <a:solidFill>
                <a:srgbClr val="000000"/>
              </a:solidFill>
              <a:latin typeface="Times New Roman" panose="02020603050405020304" pitchFamily="18" charset="0"/>
            </a:endParaRPr>
          </a:p>
        </p:txBody>
      </p:sp>
      <p:sp>
        <p:nvSpPr>
          <p:cNvPr id="34817" name="Text Box 1">
            <a:extLst>
              <a:ext uri="{FF2B5EF4-FFF2-40B4-BE49-F238E27FC236}">
                <a16:creationId xmlns:a16="http://schemas.microsoft.com/office/drawing/2014/main" id="{8CAB0278-8828-97DC-6529-B2D7882D363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8" name="Text Box 2">
            <a:extLst>
              <a:ext uri="{FF2B5EF4-FFF2-40B4-BE49-F238E27FC236}">
                <a16:creationId xmlns:a16="http://schemas.microsoft.com/office/drawing/2014/main" id="{8ED0C4FB-C55A-11C0-B6A5-CD153EE3DDF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8796">
              <a:buFont typeface="Times New Roman" charset="0"/>
              <a:buNone/>
              <a:defRPr/>
            </a:pPr>
            <a:endParaRPr lang="es-ES">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_tradnl"/>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pPr/>
              <a:t>1/11/2024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1/11/2024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1/11/2024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_tradnl"/>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B7DC9B9-E8F3-904E-BE2D-C5636E517C0C}" type="slidenum">
              <a:rPr lang="es-ES"/>
              <a:pPr/>
              <a:t>‹Nº›</a:t>
            </a:fld>
            <a:endParaRPr lang="es-ES"/>
          </a:p>
        </p:txBody>
      </p:sp>
    </p:spTree>
    <p:extLst>
      <p:ext uri="{BB962C8B-B14F-4D97-AF65-F5344CB8AC3E}">
        <p14:creationId xmlns:p14="http://schemas.microsoft.com/office/powerpoint/2010/main" val="2256258171"/>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pPr/>
              <a:t>1/11/2024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
        <p:nvSpPr>
          <p:cNvPr id="7" name="Title 6"/>
          <p:cNvSpPr>
            <a:spLocks noGrp="1"/>
          </p:cNvSpPr>
          <p:nvPr>
            <p:ph type="title"/>
          </p:nvPr>
        </p:nvSpPr>
        <p:spPr/>
        <p:txBody>
          <a:bodyPr/>
          <a:lstStyle/>
          <a:p>
            <a:r>
              <a:rPr lang="es-ES_tradnl"/>
              <a:t>Click to edit Master title style</a:t>
            </a:r>
            <a:endParaRPr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_tradnl"/>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1/11/2024</a:t>
            </a:fld>
            <a:endParaRPr lang="en-US"/>
          </a:p>
        </p:txBody>
      </p:sp>
      <p:sp>
        <p:nvSpPr>
          <p:cNvPr id="5" name="Footer Placeholder 4"/>
          <p:cNvSpPr>
            <a:spLocks noGrp="1"/>
          </p:cNvSpPr>
          <p:nvPr>
            <p:ph type="ftr" sz="quarter" idx="11"/>
          </p:nvPr>
        </p:nvSpPr>
        <p:spPr/>
        <p:txBody>
          <a:bodyPr/>
          <a:lstStyle/>
          <a:p>
            <a:pPr>
              <a:defRPr/>
            </a:pPr>
            <a:r>
              <a:rPr lang="es-ES_tradnl"/>
              <a:t>Manejo Reproductivo en yeguas</a:t>
            </a:r>
            <a:endParaRPr lang="es-E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pPr/>
              <a:t>1/11/2024</a:t>
            </a:fld>
            <a:endParaRPr lang="en-US"/>
          </a:p>
        </p:txBody>
      </p:sp>
      <p:sp>
        <p:nvSpPr>
          <p:cNvPr id="6" name="Footer Placeholder 5"/>
          <p:cNvSpPr>
            <a:spLocks noGrp="1"/>
          </p:cNvSpPr>
          <p:nvPr>
            <p:ph type="ftr" sz="quarter" idx="11"/>
          </p:nvPr>
        </p:nvSpPr>
        <p:spPr/>
        <p:txBody>
          <a:bodyPr/>
          <a:lstStyle/>
          <a:p>
            <a:pPr>
              <a:defRPr/>
            </a:pPr>
            <a:r>
              <a:rPr lang="es-ES_tradnl"/>
              <a:t>Manejo Reproductivo en yeguas</a:t>
            </a:r>
            <a:endParaRPr lang="es-E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pPr/>
              <a:t>1/11/2024</a:t>
            </a:fld>
            <a:endParaRPr lang="en-US"/>
          </a:p>
        </p:txBody>
      </p:sp>
      <p:sp>
        <p:nvSpPr>
          <p:cNvPr id="8" name="Footer Placeholder 7"/>
          <p:cNvSpPr>
            <a:spLocks noGrp="1"/>
          </p:cNvSpPr>
          <p:nvPr>
            <p:ph type="ftr" sz="quarter" idx="11"/>
          </p:nvPr>
        </p:nvSpPr>
        <p:spPr/>
        <p:txBody>
          <a:bodyPr/>
          <a:lstStyle/>
          <a:p>
            <a:pPr>
              <a:defRPr/>
            </a:pPr>
            <a:r>
              <a:rPr lang="es-ES_tradnl"/>
              <a:t>Manejo Reproductivo en yeguas</a:t>
            </a:r>
            <a:endParaRPr lang="es-E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B01F9CA3-105E-4857-9057-6DB6197DA786}" type="datetimeFigureOut">
              <a:rPr lang="en-US" smtClean="0"/>
              <a:pPr/>
              <a:t>1/11/2024</a:t>
            </a:fld>
            <a:endParaRPr lang="en-US"/>
          </a:p>
        </p:txBody>
      </p:sp>
      <p:sp>
        <p:nvSpPr>
          <p:cNvPr id="4" name="Footer Placeholder 3"/>
          <p:cNvSpPr>
            <a:spLocks noGrp="1"/>
          </p:cNvSpPr>
          <p:nvPr>
            <p:ph type="ftr" sz="quarter" idx="11"/>
          </p:nvPr>
        </p:nvSpPr>
        <p:spPr/>
        <p:txBody>
          <a:bodyPr/>
          <a:lstStyle/>
          <a:p>
            <a:pPr>
              <a:defRPr/>
            </a:pPr>
            <a:r>
              <a:rPr lang="es-ES_tradnl"/>
              <a:t>Manejo Reproductivo en yeguas</a:t>
            </a:r>
            <a:endParaRPr lang="es-E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1F9CA3-105E-4857-9057-6DB6197DA786}" type="datetimeFigureOut">
              <a:rPr lang="en-US" smtClean="0"/>
              <a:pPr/>
              <a:t>1/11/2024</a:t>
            </a:fld>
            <a:endParaRPr lang="en-US"/>
          </a:p>
        </p:txBody>
      </p:sp>
      <p:sp>
        <p:nvSpPr>
          <p:cNvPr id="3" name="Footer Placeholder 2"/>
          <p:cNvSpPr>
            <a:spLocks noGrp="1"/>
          </p:cNvSpPr>
          <p:nvPr>
            <p:ph type="ftr" sz="quarter" idx="11"/>
          </p:nvPr>
        </p:nvSpPr>
        <p:spPr/>
        <p:txBody>
          <a:bodyPr/>
          <a:lstStyle/>
          <a:p>
            <a:pPr>
              <a:defRPr/>
            </a:pPr>
            <a:r>
              <a:rPr lang="es-ES_tradnl"/>
              <a:t>Manejo Reproductivo en yeguas</a:t>
            </a:r>
            <a:endParaRPr lang="es-E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‹Nº›</a:t>
            </a:fld>
            <a:endParaRPr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pPr/>
              <a:t>1/11/2024</a:t>
            </a:fld>
            <a:endParaRPr lang="en-US"/>
          </a:p>
        </p:txBody>
      </p:sp>
      <p:sp>
        <p:nvSpPr>
          <p:cNvPr id="6" name="Footer Placeholder 5"/>
          <p:cNvSpPr>
            <a:spLocks noGrp="1"/>
          </p:cNvSpPr>
          <p:nvPr>
            <p:ph type="ftr" sz="quarter" idx="11"/>
          </p:nvPr>
        </p:nvSpPr>
        <p:spPr/>
        <p:txBody>
          <a:bodyPr/>
          <a:lstStyle/>
          <a:p>
            <a:pPr>
              <a:defRPr/>
            </a:pPr>
            <a:r>
              <a:rPr lang="es-ES_tradnl"/>
              <a:t>Manejo Reproductivo en yeguas</a:t>
            </a:r>
            <a:endParaRPr lang="es-E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_tradnl"/>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_tradnl"/>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1/11/2024</a:t>
            </a:fld>
            <a:endParaRPr lang="en-US"/>
          </a:p>
        </p:txBody>
      </p:sp>
      <p:sp>
        <p:nvSpPr>
          <p:cNvPr id="6" name="Footer Placeholder 5"/>
          <p:cNvSpPr>
            <a:spLocks noGrp="1"/>
          </p:cNvSpPr>
          <p:nvPr>
            <p:ph type="ftr" sz="quarter" idx="11"/>
          </p:nvPr>
        </p:nvSpPr>
        <p:spPr/>
        <p:txBody>
          <a:bodyPr/>
          <a:lstStyle/>
          <a:p>
            <a:pPr>
              <a:defRPr/>
            </a:pPr>
            <a:r>
              <a:rPr lang="es-ES_tradnl"/>
              <a:t>Manejo Reproductivo en yeguas</a:t>
            </a:r>
            <a:endParaRPr lang="es-E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Drag picture to placeholder or click icon to add</a:t>
            </a:r>
            <a:endParaRPr lang="en-US" dirty="0"/>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2699792" y="476672"/>
            <a:ext cx="5987008" cy="1252728"/>
          </a:xfrm>
          <a:prstGeom prst="rect">
            <a:avLst/>
          </a:prstGeom>
        </p:spPr>
        <p:txBody>
          <a:bodyPr vert="horz" lIns="91440" tIns="45720" rIns="91440" bIns="45720" rtlCol="0" anchor="ctr">
            <a:normAutofit/>
          </a:body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1F9CA3-105E-4857-9057-6DB6197DA786}" type="datetimeFigureOut">
              <a:rPr lang="en-US" smtClean="0"/>
              <a:pPr/>
              <a:t>1/11/2024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r>
              <a:rPr lang="es-ES_tradnl"/>
              <a:t>Manejo Reproductivo en yeguas</a:t>
            </a:r>
            <a:endParaRPr lang="es-E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F5CE407-6216-4202-80E4-A30DC2F709B2}" type="slidenum">
              <a:rPr lang="en-US" smtClean="0"/>
              <a:pPr/>
              <a:t>‹Nº›</a:t>
            </a:fld>
            <a:endParaRPr lang="en-US"/>
          </a:p>
        </p:txBody>
      </p:sp>
      <p:sp>
        <p:nvSpPr>
          <p:cNvPr id="3" name="Text Placeholder 2"/>
          <p:cNvSpPr>
            <a:spLocks noGrp="1"/>
          </p:cNvSpPr>
          <p:nvPr>
            <p:ph type="body" idx="1"/>
          </p:nvPr>
        </p:nvSpPr>
        <p:spPr>
          <a:xfrm>
            <a:off x="827584" y="2204864"/>
            <a:ext cx="7408333" cy="3450696"/>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23" name="Picture 22" descr="LOGO FAVE.jpeg"/>
          <p:cNvPicPr>
            <a:picLocks noChangeAspect="1"/>
          </p:cNvPicPr>
          <p:nvPr userDrawn="1"/>
        </p:nvPicPr>
        <p:blipFill>
          <a:blip r:embed="rId14" cstate="print">
            <a:alphaModFix amt="11000"/>
            <a:extLst>
              <a:ext uri="{28A0092B-C50C-407E-A947-70E740481C1C}">
                <a14:useLocalDpi xmlns:a14="http://schemas.microsoft.com/office/drawing/2010/main" val="0"/>
              </a:ext>
            </a:extLst>
          </a:blip>
          <a:stretch>
            <a:fillRect/>
          </a:stretch>
        </p:blipFill>
        <p:spPr>
          <a:xfrm>
            <a:off x="2915816" y="2348880"/>
            <a:ext cx="3456384" cy="3456384"/>
          </a:xfrm>
          <a:prstGeom prst="rect">
            <a:avLst/>
          </a:prstGeom>
        </p:spPr>
      </p:pic>
      <p:pic>
        <p:nvPicPr>
          <p:cNvPr id="26" name="Picture 25" descr="Screen Shot 2015-01-10 at 11.37.59.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l="27421" t="31421" r="25751" b="28755"/>
          <a:stretch/>
        </p:blipFill>
        <p:spPr>
          <a:xfrm>
            <a:off x="395536" y="548680"/>
            <a:ext cx="2088232" cy="720080"/>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3" r:id="rId12"/>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www.uco.es/empresa/ucoidioma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uco.es/internacional/internacional/erasmusplus/documentos1516/solicitudonlineerasmus1516.pdf"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sede.uco.e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uco.es/veterinaria/images/documentos/movilidad/erasmus-2021/Solicitud_segunda_movilidad.pdf"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s://sede.uco.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sede.uco.es/"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unicen.edu.a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hyperlink" Target="http://www.unlp.edu.ar/"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hyperlink" Target="https://www.unb.br/" TargetMode="External"/><Relationship Id="rId4" Type="http://schemas.openxmlformats.org/officeDocument/2006/relationships/hyperlink" Target="https://www.ufg.br/p/6043-medicina-veterinaria"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udec.cl/pexterno/" TargetMode="External"/><Relationship Id="rId7"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hyperlink" Target="https://www.usach.c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hyperlink" Target="https://ucc.edu.co/" TargetMode="External"/><Relationship Id="rId4" Type="http://schemas.openxmlformats.org/officeDocument/2006/relationships/hyperlink" Target="http://unal.edu.co/"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co.es/internacional/movilidad/es/movilidad-de-erasmus-de-estudios-para-estudiantes-de-grado-curso-2022-2023#convocatorias" TargetMode="External"/><Relationship Id="rId2" Type="http://schemas.openxmlformats.org/officeDocument/2006/relationships/hyperlink" Target="http://www.uco.es/veterinaria/es/movilidad-fave" TargetMode="Externa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FAVE.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04" y="5517232"/>
            <a:ext cx="1252984" cy="1252984"/>
          </a:xfrm>
          <a:prstGeom prst="rect">
            <a:avLst/>
          </a:prstGeom>
        </p:spPr>
      </p:pic>
      <p:sp>
        <p:nvSpPr>
          <p:cNvPr id="2" name="Oval 11"/>
          <p:cNvSpPr>
            <a:spLocks noChangeArrowheads="1"/>
          </p:cNvSpPr>
          <p:nvPr/>
        </p:nvSpPr>
        <p:spPr bwMode="auto">
          <a:xfrm>
            <a:off x="900113" y="2852738"/>
            <a:ext cx="2735262" cy="2881312"/>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 name="Rectangle 2"/>
          <p:cNvSpPr txBox="1">
            <a:spLocks noChangeArrowheads="1"/>
          </p:cNvSpPr>
          <p:nvPr/>
        </p:nvSpPr>
        <p:spPr>
          <a:xfrm>
            <a:off x="323528" y="1412776"/>
            <a:ext cx="5040560" cy="288032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PROGRAMA ERASMUS +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Veterinaria y CYTA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CURSO 2024/2025</a:t>
            </a:r>
          </a:p>
        </p:txBody>
      </p:sp>
      <p:pic>
        <p:nvPicPr>
          <p:cNvPr id="3" name="Picture 2" descr="erasmus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627212"/>
            <a:ext cx="3157743" cy="3529980"/>
          </a:xfrm>
          <a:prstGeom prst="rect">
            <a:avLst/>
          </a:prstGeom>
        </p:spPr>
      </p:pic>
      <p:pic>
        <p:nvPicPr>
          <p:cNvPr id="6" name="Picture 5" descr="Screen Shot 2015-01-10 at 11.37.59.png"/>
          <p:cNvPicPr>
            <a:picLocks noChangeAspect="1"/>
          </p:cNvPicPr>
          <p:nvPr/>
        </p:nvPicPr>
        <p:blipFill rotWithShape="1">
          <a:blip r:embed="rId4" cstate="print">
            <a:extLst>
              <a:ext uri="{28A0092B-C50C-407E-A947-70E740481C1C}">
                <a14:useLocalDpi xmlns:a14="http://schemas.microsoft.com/office/drawing/2010/main" val="0"/>
              </a:ext>
            </a:extLst>
          </a:blip>
          <a:srcRect l="27421" t="31421" r="25751" b="28755"/>
          <a:stretch/>
        </p:blipFill>
        <p:spPr>
          <a:xfrm>
            <a:off x="1259632" y="4437112"/>
            <a:ext cx="3205147" cy="792088"/>
          </a:xfrm>
          <a:prstGeom prst="rect">
            <a:avLst/>
          </a:prstGeom>
        </p:spPr>
      </p:pic>
      <p:sp>
        <p:nvSpPr>
          <p:cNvPr id="8" name="TextBox 7"/>
          <p:cNvSpPr txBox="1"/>
          <p:nvPr/>
        </p:nvSpPr>
        <p:spPr>
          <a:xfrm>
            <a:off x="1835696" y="5935632"/>
            <a:ext cx="7128792" cy="661720"/>
          </a:xfrm>
          <a:prstGeom prst="rect">
            <a:avLst/>
          </a:prstGeom>
          <a:noFill/>
        </p:spPr>
        <p:txBody>
          <a:bodyPr wrap="square" rtlCol="0">
            <a:spAutoFit/>
          </a:bodyPr>
          <a:lstStyle/>
          <a:p>
            <a:r>
              <a:rPr lang="en-US" sz="2000" dirty="0">
                <a:solidFill>
                  <a:srgbClr val="073E87"/>
                </a:solidFill>
              </a:rPr>
              <a:t>Jaime Gómez Laguna</a:t>
            </a:r>
          </a:p>
          <a:p>
            <a:r>
              <a:rPr lang="en-US" sz="1700" dirty="0" err="1">
                <a:solidFill>
                  <a:srgbClr val="073E87"/>
                </a:solidFill>
              </a:rPr>
              <a:t>Vicedecano</a:t>
            </a:r>
            <a:r>
              <a:rPr lang="en-US" sz="1700" dirty="0">
                <a:solidFill>
                  <a:srgbClr val="073E87"/>
                </a:solidFill>
              </a:rPr>
              <a:t> de </a:t>
            </a:r>
            <a:r>
              <a:rPr lang="en-US" sz="1700" dirty="0" err="1">
                <a:solidFill>
                  <a:srgbClr val="073E87"/>
                </a:solidFill>
              </a:rPr>
              <a:t>Internacionalización</a:t>
            </a:r>
            <a:r>
              <a:rPr lang="en-US" sz="1700" dirty="0">
                <a:solidFill>
                  <a:srgbClr val="073E87"/>
                </a:solidFill>
              </a:rPr>
              <a:t> y </a:t>
            </a:r>
            <a:r>
              <a:rPr lang="en-US" sz="1700" dirty="0" err="1">
                <a:solidFill>
                  <a:srgbClr val="073E87"/>
                </a:solidFill>
              </a:rPr>
              <a:t>Comunicación</a:t>
            </a:r>
            <a:r>
              <a:rPr lang="en-US" sz="1700" dirty="0">
                <a:solidFill>
                  <a:srgbClr val="073E87"/>
                </a:solidFill>
              </a:rPr>
              <a:t> </a:t>
            </a:r>
            <a:r>
              <a:rPr lang="en-US" sz="1700" dirty="0" err="1">
                <a:solidFill>
                  <a:srgbClr val="073E87"/>
                </a:solidFill>
              </a:rPr>
              <a:t>Científica</a:t>
            </a:r>
            <a:endParaRPr lang="en-US" sz="1700" dirty="0">
              <a:solidFill>
                <a:srgbClr val="073E87"/>
              </a:solidFill>
            </a:endParaRPr>
          </a:p>
        </p:txBody>
      </p:sp>
      <p:sp>
        <p:nvSpPr>
          <p:cNvPr id="9" name="TextBox 8"/>
          <p:cNvSpPr txBox="1"/>
          <p:nvPr/>
        </p:nvSpPr>
        <p:spPr>
          <a:xfrm>
            <a:off x="539552" y="314653"/>
            <a:ext cx="8064896" cy="954107"/>
          </a:xfrm>
          <a:prstGeom prst="rect">
            <a:avLst/>
          </a:prstGeom>
          <a:solidFill>
            <a:schemeClr val="bg1">
              <a:alpha val="51000"/>
            </a:schemeClr>
          </a:solidFill>
        </p:spPr>
        <p:txBody>
          <a:bodyPr wrap="square" rtlCol="0">
            <a:spAutoFit/>
          </a:bodyPr>
          <a:lstStyle/>
          <a:p>
            <a:pPr algn="ctr"/>
            <a:r>
              <a:rPr lang="en-US" sz="2400" b="1" dirty="0" err="1">
                <a:solidFill>
                  <a:schemeClr val="tx2"/>
                </a:solidFill>
              </a:rPr>
              <a:t>Oficina</a:t>
            </a:r>
            <a:r>
              <a:rPr lang="en-US" sz="2400" b="1" dirty="0">
                <a:solidFill>
                  <a:schemeClr val="tx2"/>
                </a:solidFill>
              </a:rPr>
              <a:t> de </a:t>
            </a:r>
            <a:r>
              <a:rPr lang="en-US" sz="2400" b="1" dirty="0" err="1">
                <a:solidFill>
                  <a:schemeClr val="tx2"/>
                </a:solidFill>
              </a:rPr>
              <a:t>Relaciones</a:t>
            </a:r>
            <a:r>
              <a:rPr lang="en-US" sz="2400" b="1" dirty="0">
                <a:solidFill>
                  <a:schemeClr val="tx2"/>
                </a:solidFill>
              </a:rPr>
              <a:t> </a:t>
            </a:r>
            <a:r>
              <a:rPr lang="en-US" sz="2400" b="1" dirty="0" err="1">
                <a:solidFill>
                  <a:schemeClr val="tx2"/>
                </a:solidFill>
              </a:rPr>
              <a:t>Internacionales</a:t>
            </a:r>
            <a:r>
              <a:rPr lang="en-US" sz="2400" b="1" dirty="0">
                <a:solidFill>
                  <a:schemeClr val="tx2"/>
                </a:solidFill>
              </a:rPr>
              <a:t> y </a:t>
            </a:r>
            <a:r>
              <a:rPr lang="en-US" sz="2400" b="1" dirty="0" err="1">
                <a:solidFill>
                  <a:schemeClr val="tx2"/>
                </a:solidFill>
              </a:rPr>
              <a:t>Movilidad</a:t>
            </a:r>
            <a:endParaRPr lang="en-US" sz="2400" b="1" dirty="0">
              <a:solidFill>
                <a:schemeClr val="tx2"/>
              </a:solidFill>
            </a:endParaRPr>
          </a:p>
          <a:p>
            <a:pPr algn="ctr"/>
            <a:endParaRPr lang="en-US" sz="800" b="1" dirty="0">
              <a:solidFill>
                <a:schemeClr val="tx2"/>
              </a:solidFill>
            </a:endParaRPr>
          </a:p>
          <a:p>
            <a:pPr algn="ctr"/>
            <a:r>
              <a:rPr lang="en-US" sz="2400" dirty="0"/>
              <a:t>Facultad de Veterinaria. Universidad de Córdoba</a:t>
            </a:r>
            <a:endParaRPr lang="en-US" sz="700" dirty="0"/>
          </a:p>
        </p:txBody>
      </p:sp>
    </p:spTree>
    <p:extLst>
      <p:ext uri="{BB962C8B-B14F-4D97-AF65-F5344CB8AC3E}">
        <p14:creationId xmlns:p14="http://schemas.microsoft.com/office/powerpoint/2010/main" val="20841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07504" y="1844824"/>
            <a:ext cx="9073008" cy="5184576"/>
          </a:xfrm>
        </p:spPr>
        <p:txBody>
          <a:bodyPr>
            <a:normAutofit fontScale="92500" lnSpcReduction="20000"/>
          </a:bodyPr>
          <a:lstStyle/>
          <a:p>
            <a:pPr marL="438150" indent="-6350">
              <a:buNone/>
            </a:pPr>
            <a:r>
              <a:rPr lang="es-ES" sz="2800" dirty="0">
                <a:solidFill>
                  <a:srgbClr val="FF6600"/>
                </a:solidFill>
                <a:latin typeface="Arial Black"/>
                <a:cs typeface="Arial Black"/>
              </a:rPr>
              <a:t>CRITERIOS DE SELECCIÓN PLAZAS</a:t>
            </a:r>
          </a:p>
          <a:p>
            <a:pPr marL="438150" indent="-6350">
              <a:buNone/>
            </a:pPr>
            <a:r>
              <a:rPr lang="es-ES" sz="2800" b="1" dirty="0">
                <a:latin typeface="Arial"/>
                <a:cs typeface="Arial"/>
              </a:rPr>
              <a:t>(Bases reguladoras)</a:t>
            </a:r>
            <a:endParaRPr lang="es-ES" sz="2800" dirty="0">
              <a:solidFill>
                <a:srgbClr val="FF6600"/>
              </a:solidFill>
              <a:latin typeface="Arial Black"/>
              <a:cs typeface="Arial Black"/>
            </a:endParaRPr>
          </a:p>
          <a:p>
            <a:pPr>
              <a:buNone/>
            </a:pPr>
            <a:endParaRPr lang="es-ES" sz="1500" dirty="0">
              <a:solidFill>
                <a:srgbClr val="FF6600"/>
              </a:solidFill>
              <a:latin typeface="Arial Black"/>
              <a:cs typeface="Arial Black"/>
            </a:endParaRPr>
          </a:p>
          <a:p>
            <a:pPr marL="266700" indent="0">
              <a:buNone/>
            </a:pPr>
            <a:r>
              <a:rPr lang="es-ES" sz="2800" b="1" dirty="0">
                <a:latin typeface="Arial" charset="0"/>
              </a:rPr>
              <a:t>- Expediente</a:t>
            </a:r>
            <a:r>
              <a:rPr lang="es-ES" sz="2800" dirty="0">
                <a:latin typeface="Arial" charset="0"/>
              </a:rPr>
              <a:t> académico: </a:t>
            </a:r>
            <a:r>
              <a:rPr lang="es-ES" sz="3000" b="1" dirty="0">
                <a:latin typeface="Arial" charset="0"/>
              </a:rPr>
              <a:t>5</a:t>
            </a:r>
            <a:r>
              <a:rPr lang="es-ES" sz="2800" dirty="0">
                <a:latin typeface="Arial" charset="0"/>
              </a:rPr>
              <a:t> Puntos</a:t>
            </a:r>
          </a:p>
          <a:p>
            <a:pPr marL="266700" indent="0" eaLnBrk="1" hangingPunct="1">
              <a:buNone/>
            </a:pPr>
            <a:r>
              <a:rPr lang="es-ES" sz="2600" dirty="0">
                <a:latin typeface="Arial" charset="0"/>
              </a:rPr>
              <a:t>- </a:t>
            </a:r>
            <a:r>
              <a:rPr lang="es-ES" sz="2600" b="1" dirty="0">
                <a:latin typeface="Arial" charset="0"/>
              </a:rPr>
              <a:t>Competencia lingüística</a:t>
            </a:r>
            <a:r>
              <a:rPr lang="es-ES" sz="2600" dirty="0">
                <a:latin typeface="Arial" charset="0"/>
              </a:rPr>
              <a:t>: </a:t>
            </a:r>
            <a:r>
              <a:rPr lang="es-ES" sz="3000" b="1" dirty="0">
                <a:latin typeface="Arial" charset="0"/>
              </a:rPr>
              <a:t>4</a:t>
            </a:r>
            <a:r>
              <a:rPr lang="es-ES" sz="2600" b="1" dirty="0">
                <a:latin typeface="Arial" charset="0"/>
              </a:rPr>
              <a:t> </a:t>
            </a:r>
            <a:r>
              <a:rPr lang="es-ES" sz="2600" dirty="0">
                <a:latin typeface="Arial" charset="0"/>
              </a:rPr>
              <a:t>Puntos</a:t>
            </a:r>
          </a:p>
          <a:p>
            <a:pPr marL="266700" indent="0" eaLnBrk="1" hangingPunct="1">
              <a:buNone/>
            </a:pPr>
            <a:r>
              <a:rPr lang="es-ES" sz="2600" dirty="0">
                <a:latin typeface="Arial" charset="0"/>
              </a:rPr>
              <a:t>- </a:t>
            </a:r>
            <a:r>
              <a:rPr lang="es-ES" sz="2600" b="1" dirty="0">
                <a:latin typeface="Arial" charset="0"/>
              </a:rPr>
              <a:t>Créditos</a:t>
            </a:r>
            <a:r>
              <a:rPr lang="es-ES" sz="2600" dirty="0">
                <a:latin typeface="Arial" charset="0"/>
              </a:rPr>
              <a:t> superados: 	      </a:t>
            </a:r>
            <a:r>
              <a:rPr lang="es-ES" sz="3000" b="1" dirty="0">
                <a:latin typeface="Arial" charset="0"/>
              </a:rPr>
              <a:t>3</a:t>
            </a:r>
            <a:r>
              <a:rPr lang="es-ES" sz="2600" dirty="0">
                <a:latin typeface="Arial" charset="0"/>
              </a:rPr>
              <a:t> Puntos </a:t>
            </a:r>
          </a:p>
          <a:p>
            <a:pPr marL="266700" indent="0" eaLnBrk="1" hangingPunct="1">
              <a:buNone/>
            </a:pPr>
            <a:r>
              <a:rPr lang="es-ES" sz="2600" dirty="0">
                <a:latin typeface="Arial" charset="0"/>
              </a:rPr>
              <a:t>			</a:t>
            </a:r>
            <a:endParaRPr lang="es-ES" sz="1900" dirty="0">
              <a:latin typeface="Arial" charset="0"/>
            </a:endParaRPr>
          </a:p>
          <a:p>
            <a:pPr marL="266700" indent="0" eaLnBrk="1" hangingPunct="1">
              <a:buNone/>
            </a:pPr>
            <a:r>
              <a:rPr lang="es-ES" sz="2600" b="1" u="sng" dirty="0">
                <a:latin typeface="Arial" charset="0"/>
              </a:rPr>
              <a:t>- P. Plurilingüismo F. Veterinaria:  </a:t>
            </a:r>
            <a:r>
              <a:rPr lang="es-ES" sz="3000" b="1" u="sng" dirty="0">
                <a:latin typeface="Arial" charset="0"/>
              </a:rPr>
              <a:t>1</a:t>
            </a:r>
            <a:r>
              <a:rPr lang="es-ES" sz="2600" b="1" u="sng" dirty="0">
                <a:latin typeface="Arial" charset="0"/>
              </a:rPr>
              <a:t> </a:t>
            </a:r>
            <a:r>
              <a:rPr lang="es-ES" sz="3000" b="1" u="sng" dirty="0">
                <a:latin typeface="Arial" charset="0"/>
              </a:rPr>
              <a:t>Punto</a:t>
            </a:r>
          </a:p>
          <a:p>
            <a:pPr marL="0" indent="0" eaLnBrk="1" hangingPunct="1">
              <a:buNone/>
            </a:pPr>
            <a:r>
              <a:rPr lang="es-ES" sz="2600" dirty="0">
                <a:solidFill>
                  <a:srgbClr val="073E87"/>
                </a:solidFill>
                <a:latin typeface="Arial" charset="0"/>
              </a:rPr>
              <a:t>	</a:t>
            </a:r>
            <a:endParaRPr lang="es-ES" sz="700" dirty="0">
              <a:solidFill>
                <a:srgbClr val="073E87"/>
              </a:solidFill>
              <a:latin typeface="Arial" charset="0"/>
            </a:endParaRPr>
          </a:p>
          <a:p>
            <a:pPr marL="0" indent="0">
              <a:buNone/>
            </a:pPr>
            <a:r>
              <a:rPr lang="es-ES" sz="1900" dirty="0">
                <a:solidFill>
                  <a:srgbClr val="0000FF"/>
                </a:solidFill>
                <a:latin typeface="Arial" charset="0"/>
              </a:rPr>
              <a:t>Nota:</a:t>
            </a:r>
          </a:p>
          <a:p>
            <a:pPr>
              <a:buFontTx/>
              <a:buChar char="-"/>
            </a:pPr>
            <a:r>
              <a:rPr lang="es-ES" sz="1900" dirty="0">
                <a:solidFill>
                  <a:srgbClr val="0000FF"/>
                </a:solidFill>
                <a:latin typeface="Arial" charset="0"/>
              </a:rPr>
              <a:t>Prioridad para alumnos que no hayan disfrutado de </a:t>
            </a:r>
            <a:r>
              <a:rPr lang="es-ES" sz="1900" u="sng" dirty="0">
                <a:solidFill>
                  <a:srgbClr val="0000FF"/>
                </a:solidFill>
                <a:latin typeface="Arial" charset="0"/>
              </a:rPr>
              <a:t>ninguna movilidad previa</a:t>
            </a:r>
          </a:p>
          <a:p>
            <a:pPr>
              <a:buFontTx/>
              <a:buChar char="-"/>
            </a:pPr>
            <a:r>
              <a:rPr lang="es-ES" sz="1900" dirty="0">
                <a:solidFill>
                  <a:srgbClr val="0000FF"/>
                </a:solidFill>
                <a:latin typeface="Arial" charset="0"/>
              </a:rPr>
              <a:t>La puntuación global puede variar según el destino solicitado</a:t>
            </a:r>
          </a:p>
          <a:p>
            <a:pPr>
              <a:buFontTx/>
              <a:buChar char="-"/>
            </a:pPr>
            <a:r>
              <a:rPr lang="es-ES" sz="1900" dirty="0">
                <a:solidFill>
                  <a:srgbClr val="0000FF"/>
                </a:solidFill>
                <a:latin typeface="Arial" charset="0"/>
              </a:rPr>
              <a:t>La adjudicación de una plaza no implica necesariamente financiación</a:t>
            </a:r>
          </a:p>
          <a:p>
            <a:pPr>
              <a:buFontTx/>
              <a:buChar char="-"/>
            </a:pPr>
            <a:r>
              <a:rPr lang="es-ES" sz="1900" dirty="0">
                <a:solidFill>
                  <a:srgbClr val="0000FF"/>
                </a:solidFill>
                <a:latin typeface="Arial" charset="0"/>
              </a:rPr>
              <a:t>En caso de empate se tendrán en cuenta requisitos económicos de la unidad familiar</a:t>
            </a:r>
            <a:endParaRPr lang="es-ES" sz="1900" dirty="0">
              <a:solidFill>
                <a:srgbClr val="3333CC"/>
              </a:solidFill>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23924106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txEl>
                                              <p:pRg st="9" end="9"/>
                                            </p:txEl>
                                          </p:spTgt>
                                        </p:tgtEl>
                                        <p:attrNameLst>
                                          <p:attrName>style.visibility</p:attrName>
                                        </p:attrNameLst>
                                      </p:cBhvr>
                                      <p:to>
                                        <p:strVal val="visible"/>
                                      </p:to>
                                    </p:set>
                                    <p:anim calcmode="lin" valueType="num">
                                      <p:cBhvr>
                                        <p:cTn id="7" dur="500" fill="hold"/>
                                        <p:tgtEl>
                                          <p:spTgt spid="12291">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12291">
                                            <p:txEl>
                                              <p:pRg st="9" end="9"/>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1">
                                            <p:txEl>
                                              <p:pRg st="10" end="10"/>
                                            </p:txEl>
                                          </p:spTgt>
                                        </p:tgtEl>
                                        <p:attrNameLst>
                                          <p:attrName>style.visibility</p:attrName>
                                        </p:attrNameLst>
                                      </p:cBhvr>
                                      <p:to>
                                        <p:strVal val="visible"/>
                                      </p:to>
                                    </p:set>
                                    <p:anim calcmode="lin" valueType="num">
                                      <p:cBhvr>
                                        <p:cTn id="14" dur="500" fill="hold"/>
                                        <p:tgtEl>
                                          <p:spTgt spid="12291">
                                            <p:txEl>
                                              <p:pRg st="10" end="10"/>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10" end="10"/>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291">
                                            <p:txEl>
                                              <p:pRg st="11" end="11"/>
                                            </p:txEl>
                                          </p:spTgt>
                                        </p:tgtEl>
                                        <p:attrNameLst>
                                          <p:attrName>style.visibility</p:attrName>
                                        </p:attrNameLst>
                                      </p:cBhvr>
                                      <p:to>
                                        <p:strVal val="visible"/>
                                      </p:to>
                                    </p:set>
                                    <p:anim calcmode="lin" valueType="num">
                                      <p:cBhvr>
                                        <p:cTn id="21" dur="500" fill="hold"/>
                                        <p:tgtEl>
                                          <p:spTgt spid="12291">
                                            <p:txEl>
                                              <p:pRg st="11" end="11"/>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11" end="11"/>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11"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291">
                                            <p:txEl>
                                              <p:pRg st="12" end="12"/>
                                            </p:txEl>
                                          </p:spTgt>
                                        </p:tgtEl>
                                        <p:attrNameLst>
                                          <p:attrName>style.visibility</p:attrName>
                                        </p:attrNameLst>
                                      </p:cBhvr>
                                      <p:to>
                                        <p:strVal val="visible"/>
                                      </p:to>
                                    </p:set>
                                    <p:anim calcmode="lin" valueType="num">
                                      <p:cBhvr>
                                        <p:cTn id="28" dur="500" fill="hold"/>
                                        <p:tgtEl>
                                          <p:spTgt spid="12291">
                                            <p:txEl>
                                              <p:pRg st="12" end="12"/>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12" end="12"/>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2291">
                                            <p:txEl>
                                              <p:pRg st="13" end="13"/>
                                            </p:txEl>
                                          </p:spTgt>
                                        </p:tgtEl>
                                        <p:attrNameLst>
                                          <p:attrName>style.visibility</p:attrName>
                                        </p:attrNameLst>
                                      </p:cBhvr>
                                      <p:to>
                                        <p:strVal val="visible"/>
                                      </p:to>
                                    </p:set>
                                    <p:anim calcmode="lin" valueType="num">
                                      <p:cBhvr>
                                        <p:cTn id="35" dur="500" fill="hold"/>
                                        <p:tgtEl>
                                          <p:spTgt spid="12291">
                                            <p:txEl>
                                              <p:pRg st="13" end="13"/>
                                            </p:txEl>
                                          </p:spTgt>
                                        </p:tgtEl>
                                        <p:attrNameLst>
                                          <p:attrName>ppt_w</p:attrName>
                                        </p:attrNameLst>
                                      </p:cBhvr>
                                      <p:tavLst>
                                        <p:tav tm="0">
                                          <p:val>
                                            <p:fltVal val="0"/>
                                          </p:val>
                                        </p:tav>
                                        <p:tav tm="100000">
                                          <p:val>
                                            <p:strVal val="#ppt_w"/>
                                          </p:val>
                                        </p:tav>
                                      </p:tavLst>
                                    </p:anim>
                                    <p:anim calcmode="lin" valueType="num">
                                      <p:cBhvr>
                                        <p:cTn id="36" dur="500" fill="hold"/>
                                        <p:tgtEl>
                                          <p:spTgt spid="12291">
                                            <p:txEl>
                                              <p:pRg st="13" end="13"/>
                                            </p:txEl>
                                          </p:spTgt>
                                        </p:tgtEl>
                                        <p:attrNameLst>
                                          <p:attrName>ppt_h</p:attrName>
                                        </p:attrNameLst>
                                      </p:cBhvr>
                                      <p:tavLst>
                                        <p:tav tm="0">
                                          <p:val>
                                            <p:fltVal val="0"/>
                                          </p:val>
                                        </p:tav>
                                        <p:tav tm="100000">
                                          <p:val>
                                            <p:strVal val="#ppt_h"/>
                                          </p:val>
                                        </p:tav>
                                      </p:tavLst>
                                    </p:anim>
                                    <p:animEffect transition="in" filter="fade">
                                      <p:cBhvr>
                                        <p:cTn id="37" dur="500"/>
                                        <p:tgtEl>
                                          <p:spTgt spid="1229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79512" y="2132856"/>
            <a:ext cx="8892479" cy="4608512"/>
          </a:xfrm>
        </p:spPr>
        <p:txBody>
          <a:bodyPr>
            <a:normAutofit/>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a:buFontTx/>
              <a:buChar char="-"/>
            </a:pPr>
            <a:r>
              <a:rPr lang="es-ES" sz="2800" dirty="0">
                <a:latin typeface="Arial" charset="0"/>
              </a:rPr>
              <a:t>Expediente académico (5 puntos)</a:t>
            </a:r>
          </a:p>
          <a:p>
            <a:pPr>
              <a:buFontTx/>
              <a:buChar char="-"/>
            </a:pPr>
            <a:endParaRPr lang="es-ES" sz="2800" dirty="0">
              <a:latin typeface="Arial" charset="0"/>
            </a:endParaRPr>
          </a:p>
          <a:p>
            <a:pPr>
              <a:buFontTx/>
              <a:buChar char="-"/>
            </a:pPr>
            <a:r>
              <a:rPr lang="es-ES" dirty="0">
                <a:solidFill>
                  <a:srgbClr val="0000FF"/>
                </a:solidFill>
                <a:latin typeface="Arial"/>
                <a:cs typeface="Arial"/>
              </a:rPr>
              <a:t>Nota media del expediente calculada por la aplicación SIGMA a cierre del curso académico anterior. </a:t>
            </a:r>
          </a:p>
          <a:p>
            <a:pPr>
              <a:buFontTx/>
              <a:buChar char="-"/>
            </a:pPr>
            <a:endParaRPr lang="es-ES" dirty="0">
              <a:solidFill>
                <a:srgbClr val="0000FF"/>
              </a:solidFill>
              <a:latin typeface="Arial"/>
              <a:cs typeface="Arial"/>
            </a:endParaRPr>
          </a:p>
          <a:p>
            <a:pPr>
              <a:buFontTx/>
              <a:buChar char="-"/>
            </a:pPr>
            <a:r>
              <a:rPr lang="es-ES" dirty="0">
                <a:solidFill>
                  <a:srgbClr val="0000FF"/>
                </a:solidFill>
                <a:latin typeface="Arial"/>
                <a:cs typeface="Arial"/>
              </a:rPr>
              <a:t>Las modificaciones reflejadas en los expedientes en fecha posterior no serán tenidas en cuenta a efectos de selección. </a:t>
            </a:r>
          </a:p>
          <a:p>
            <a:pPr>
              <a:buFontTx/>
              <a:buChar char="-"/>
            </a:pPr>
            <a:endParaRPr lang="es-ES" sz="2800" dirty="0">
              <a:latin typeface="Arial" charset="0"/>
            </a:endParaRPr>
          </a:p>
          <a:p>
            <a:pPr>
              <a:buFontTx/>
              <a:buChar char="-"/>
            </a:pP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2238241516"/>
      </p:ext>
    </p:extLst>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Screen Shot 2015-01-11 at 10.01.5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451" y="3501008"/>
            <a:ext cx="1941549" cy="1152128"/>
          </a:xfrm>
          <a:prstGeom prst="rect">
            <a:avLst/>
          </a:prstGeom>
        </p:spPr>
      </p:pic>
      <p:sp>
        <p:nvSpPr>
          <p:cNvPr id="12291" name="Rectangle 3"/>
          <p:cNvSpPr>
            <a:spLocks noGrp="1" noChangeArrowheads="1"/>
          </p:cNvSpPr>
          <p:nvPr>
            <p:ph type="body" sz="half" idx="1"/>
          </p:nvPr>
        </p:nvSpPr>
        <p:spPr>
          <a:xfrm>
            <a:off x="179512" y="2132856"/>
            <a:ext cx="8892479" cy="4608512"/>
          </a:xfrm>
        </p:spPr>
        <p:txBody>
          <a:bodyPr>
            <a:normAutofit lnSpcReduction="10000"/>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marL="0" indent="0">
              <a:buNone/>
            </a:pPr>
            <a:r>
              <a:rPr lang="es-ES" sz="2800" dirty="0">
                <a:latin typeface="Arial"/>
                <a:cs typeface="Arial"/>
              </a:rPr>
              <a:t>- Competencia lingüística (4 puntos)</a:t>
            </a:r>
            <a:endParaRPr lang="es-ES" sz="2800" dirty="0">
              <a:solidFill>
                <a:srgbClr val="0000FF"/>
              </a:solidFill>
              <a:latin typeface="Arial"/>
              <a:cs typeface="Arial"/>
            </a:endParaRPr>
          </a:p>
          <a:p>
            <a:pPr marL="271463" indent="0">
              <a:buNone/>
            </a:pPr>
            <a:r>
              <a:rPr lang="es-ES" dirty="0">
                <a:latin typeface="Arial"/>
                <a:cs typeface="Arial"/>
              </a:rPr>
              <a:t>a) Nivel B1: </a:t>
            </a:r>
            <a:r>
              <a:rPr lang="es-ES" dirty="0">
                <a:solidFill>
                  <a:srgbClr val="0000FF"/>
                </a:solidFill>
                <a:latin typeface="Arial"/>
                <a:cs typeface="Arial"/>
              </a:rPr>
              <a:t>1 punto</a:t>
            </a:r>
            <a:br>
              <a:rPr lang="es-ES" dirty="0">
                <a:solidFill>
                  <a:srgbClr val="0000FF"/>
                </a:solidFill>
                <a:latin typeface="Arial"/>
                <a:cs typeface="Arial"/>
              </a:rPr>
            </a:br>
            <a:r>
              <a:rPr lang="es-ES" dirty="0">
                <a:latin typeface="Arial"/>
                <a:cs typeface="Arial"/>
              </a:rPr>
              <a:t>b) Nivel B2: </a:t>
            </a:r>
            <a:r>
              <a:rPr lang="es-ES" dirty="0">
                <a:solidFill>
                  <a:srgbClr val="0000FF"/>
                </a:solidFill>
                <a:latin typeface="Arial"/>
                <a:cs typeface="Arial"/>
              </a:rPr>
              <a:t>1,5 puntos</a:t>
            </a:r>
          </a:p>
          <a:p>
            <a:pPr marL="271463" indent="0">
              <a:buNone/>
            </a:pPr>
            <a:r>
              <a:rPr lang="es-ES" dirty="0">
                <a:latin typeface="Arial"/>
                <a:cs typeface="Arial"/>
              </a:rPr>
              <a:t>c) Nivel C1: </a:t>
            </a:r>
            <a:r>
              <a:rPr lang="es-ES" dirty="0">
                <a:solidFill>
                  <a:srgbClr val="0000FF"/>
                </a:solidFill>
                <a:latin typeface="Arial"/>
                <a:cs typeface="Arial"/>
              </a:rPr>
              <a:t>1,75 puntos </a:t>
            </a:r>
            <a:r>
              <a:rPr lang="es-ES" dirty="0">
                <a:latin typeface="Arial"/>
                <a:cs typeface="Arial"/>
              </a:rPr>
              <a:t/>
            </a:r>
            <a:br>
              <a:rPr lang="es-ES" dirty="0">
                <a:latin typeface="Arial"/>
                <a:cs typeface="Arial"/>
              </a:rPr>
            </a:br>
            <a:r>
              <a:rPr lang="es-ES" dirty="0">
                <a:latin typeface="Arial"/>
                <a:cs typeface="Arial"/>
              </a:rPr>
              <a:t>d) Nivel C2: </a:t>
            </a:r>
            <a:r>
              <a:rPr lang="es-ES" dirty="0">
                <a:solidFill>
                  <a:srgbClr val="0000FF"/>
                </a:solidFill>
                <a:latin typeface="Arial"/>
                <a:cs typeface="Arial"/>
              </a:rPr>
              <a:t>2 puntos</a:t>
            </a:r>
          </a:p>
          <a:p>
            <a:pPr>
              <a:buFontTx/>
              <a:buChar char="-"/>
            </a:pPr>
            <a:endParaRPr lang="es-ES" dirty="0">
              <a:solidFill>
                <a:srgbClr val="0000FF"/>
              </a:solidFill>
              <a:latin typeface="Arial"/>
              <a:cs typeface="Arial"/>
            </a:endParaRPr>
          </a:p>
          <a:p>
            <a:pPr>
              <a:buFontTx/>
              <a:buChar char="-"/>
            </a:pPr>
            <a:r>
              <a:rPr lang="es-ES" dirty="0">
                <a:solidFill>
                  <a:srgbClr val="0000FF"/>
                </a:solidFill>
                <a:latin typeface="Arial"/>
                <a:cs typeface="Arial"/>
              </a:rPr>
              <a:t>La acreditación de idiomas no será obligatoria, salvo los destinos que lo requieran, aunque sí puntuará el conocimiento de los idiomas oficiales del país de destino y, en su caso, el inglés</a:t>
            </a:r>
          </a:p>
          <a:p>
            <a:pPr>
              <a:buFontTx/>
              <a:buChar char="-"/>
            </a:pPr>
            <a:endParaRPr lang="es-ES" dirty="0">
              <a:solidFill>
                <a:srgbClr val="0000FF"/>
              </a:solidFill>
              <a:latin typeface="Arial"/>
              <a:cs typeface="Arial"/>
            </a:endParaRPr>
          </a:p>
          <a:p>
            <a:pPr>
              <a:buFontTx/>
              <a:buChar char="-"/>
            </a:pPr>
            <a:endParaRPr lang="es-ES" sz="2800" dirty="0">
              <a:latin typeface="Arial" charset="0"/>
            </a:endParaRPr>
          </a:p>
          <a:p>
            <a:pPr>
              <a:buFontTx/>
              <a:buChar char="-"/>
            </a:pP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pic>
        <p:nvPicPr>
          <p:cNvPr id="5" name="Picture 1" descr="Screen Shot 2015-01-11 at 09.58.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356992"/>
            <a:ext cx="2277253" cy="1349483"/>
          </a:xfrm>
          <a:prstGeom prst="rect">
            <a:avLst/>
          </a:prstGeom>
        </p:spPr>
      </p:pic>
      <p:sp>
        <p:nvSpPr>
          <p:cNvPr id="2" name="Rectángulo 1"/>
          <p:cNvSpPr/>
          <p:nvPr/>
        </p:nvSpPr>
        <p:spPr>
          <a:xfrm>
            <a:off x="5148064" y="4705399"/>
            <a:ext cx="5004048" cy="307777"/>
          </a:xfrm>
          <a:prstGeom prst="rect">
            <a:avLst/>
          </a:prstGeom>
        </p:spPr>
        <p:txBody>
          <a:bodyPr wrap="square">
            <a:spAutoFit/>
          </a:bodyPr>
          <a:lstStyle/>
          <a:p>
            <a:pPr marL="533400" indent="0">
              <a:buFont typeface="Symbol" pitchFamily="18" charset="2"/>
              <a:buNone/>
            </a:pPr>
            <a:r>
              <a:rPr lang="es-ES" sz="1400" dirty="0">
                <a:latin typeface="Arial"/>
                <a:cs typeface="Arial"/>
                <a:hlinkClick r:id="rId4"/>
              </a:rPr>
              <a:t>http://www.uco.es/empresa/ucoidiomas/</a:t>
            </a:r>
            <a:endParaRPr lang="es-ES" sz="1400" dirty="0">
              <a:latin typeface="Arial"/>
              <a:cs typeface="Arial"/>
            </a:endParaRPr>
          </a:p>
        </p:txBody>
      </p:sp>
    </p:spTree>
    <p:extLst>
      <p:ext uri="{BB962C8B-B14F-4D97-AF65-F5344CB8AC3E}">
        <p14:creationId xmlns:p14="http://schemas.microsoft.com/office/powerpoint/2010/main" val="589561042"/>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79512" y="2132856"/>
            <a:ext cx="8892479" cy="4608512"/>
          </a:xfrm>
        </p:spPr>
        <p:txBody>
          <a:bodyPr>
            <a:normAutofit/>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a:buFontTx/>
              <a:buChar char="-"/>
            </a:pPr>
            <a:r>
              <a:rPr lang="es-ES" sz="2800" dirty="0">
                <a:latin typeface="Arial" charset="0"/>
              </a:rPr>
              <a:t>Total de créditos superados (3 puntos)</a:t>
            </a:r>
          </a:p>
          <a:p>
            <a:pPr>
              <a:buFontTx/>
              <a:buChar char="-"/>
            </a:pPr>
            <a:endParaRPr lang="es-ES" sz="2800" dirty="0">
              <a:latin typeface="Arial" charset="0"/>
            </a:endParaRPr>
          </a:p>
          <a:p>
            <a:r>
              <a:rPr lang="es-ES" dirty="0"/>
              <a:t>porcentaje de créditos superados con respecto a los que corresponden a su plan de estudios.</a:t>
            </a: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601727309"/>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79512" y="2132856"/>
            <a:ext cx="8892479" cy="4608512"/>
          </a:xfrm>
        </p:spPr>
        <p:txBody>
          <a:bodyPr>
            <a:normAutofit/>
          </a:bodyPr>
          <a:lstStyle/>
          <a:p>
            <a:pPr>
              <a:buNone/>
            </a:pPr>
            <a:r>
              <a:rPr lang="es-ES" sz="2800" dirty="0">
                <a:solidFill>
                  <a:srgbClr val="FF6600"/>
                </a:solidFill>
                <a:latin typeface="Arial Black"/>
                <a:cs typeface="Arial Black"/>
              </a:rPr>
              <a:t>CRITERIOS DE SELECCIÓN</a:t>
            </a:r>
          </a:p>
          <a:p>
            <a:pPr>
              <a:buNone/>
            </a:pPr>
            <a:endParaRPr lang="es-ES" sz="1500" dirty="0">
              <a:solidFill>
                <a:srgbClr val="FF6600"/>
              </a:solidFill>
              <a:latin typeface="Arial Black"/>
              <a:cs typeface="Arial Black"/>
            </a:endParaRPr>
          </a:p>
          <a:p>
            <a:pPr>
              <a:buFontTx/>
              <a:buChar char="-"/>
            </a:pPr>
            <a:r>
              <a:rPr lang="es-ES" sz="2800" dirty="0">
                <a:latin typeface="Arial" charset="0"/>
              </a:rPr>
              <a:t>Créditos cursados en los itinerarios en inglés de Veterinaria y CYTA (1 punto)</a:t>
            </a:r>
          </a:p>
          <a:p>
            <a:pPr>
              <a:buFontTx/>
              <a:buChar char="-"/>
            </a:pPr>
            <a:endParaRPr lang="es-ES" sz="2800" dirty="0">
              <a:latin typeface="Arial" charset="0"/>
            </a:endParaRPr>
          </a:p>
          <a:p>
            <a:pPr>
              <a:buFontTx/>
              <a:buChar char="-"/>
            </a:pPr>
            <a:r>
              <a:rPr lang="es-ES" dirty="0">
                <a:solidFill>
                  <a:srgbClr val="0000FF"/>
                </a:solidFill>
                <a:latin typeface="Arial"/>
                <a:cs typeface="Arial"/>
              </a:rPr>
              <a:t>Créditos cursados multiplicados por 0,05 hasta un máximo de 1 punto </a:t>
            </a:r>
            <a:endParaRPr lang="es-ES" sz="2800" dirty="0">
              <a:latin typeface="Arial" charset="0"/>
            </a:endParaRPr>
          </a:p>
          <a:p>
            <a:pPr>
              <a:buFontTx/>
              <a:buChar char="-"/>
            </a:pPr>
            <a:endParaRPr lang="es-ES" sz="2800" dirty="0">
              <a:latin typeface="Arial" charset="0"/>
            </a:endParaRP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132434883"/>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1988840"/>
            <a:ext cx="8712968" cy="4968552"/>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4400" dirty="0">
                <a:solidFill>
                  <a:srgbClr val="FF6600"/>
                </a:solidFill>
                <a:latin typeface="Arial Black"/>
                <a:cs typeface="Arial Black"/>
              </a:rPr>
              <a:t>FINANCIACIÓN</a:t>
            </a:r>
          </a:p>
          <a:p>
            <a:pPr>
              <a:buFont typeface="Symbol" pitchFamily="18" charset="2"/>
              <a:buNone/>
            </a:pPr>
            <a:endParaRPr lang="es-ES" sz="1500" dirty="0">
              <a:solidFill>
                <a:srgbClr val="FF6600"/>
              </a:solidFill>
              <a:latin typeface="Arial Black"/>
              <a:cs typeface="Arial Black"/>
            </a:endParaRPr>
          </a:p>
          <a:p>
            <a:pPr algn="just"/>
            <a:r>
              <a:rPr lang="es-ES" sz="3600" dirty="0"/>
              <a:t>Organismos que pueden financiar: </a:t>
            </a:r>
            <a:r>
              <a:rPr lang="es-ES" sz="3600" dirty="0">
                <a:solidFill>
                  <a:srgbClr val="3366FF"/>
                </a:solidFill>
              </a:rPr>
              <a:t>SEPIE/Junta Andalucía</a:t>
            </a:r>
          </a:p>
          <a:p>
            <a:pPr algn="just"/>
            <a:endParaRPr lang="es-ES" sz="3600" dirty="0"/>
          </a:p>
          <a:p>
            <a:pPr algn="just"/>
            <a:r>
              <a:rPr lang="es-ES" sz="3600" dirty="0"/>
              <a:t>La descripción y compatibilidad de las ayudas para el curso 2024-2025, será publicado por la Universidad de Córdoba a medida que las distintas entidades publiquen sus condiciones de financiación.</a:t>
            </a:r>
          </a:p>
          <a:p>
            <a:pPr algn="just"/>
            <a:endParaRPr lang="es-ES" sz="3600" dirty="0"/>
          </a:p>
          <a:p>
            <a:pPr algn="just"/>
            <a:r>
              <a:rPr lang="es-ES" sz="3600" dirty="0"/>
              <a:t>Estas ayudas no pretenden cubrir todos los gastos del beneficiario durante el periodo de estancia.</a:t>
            </a:r>
          </a:p>
          <a:p>
            <a:endParaRPr lang="es-ES" sz="3600" dirty="0"/>
          </a:p>
        </p:txBody>
      </p:sp>
    </p:spTree>
    <p:extLst>
      <p:ext uri="{BB962C8B-B14F-4D97-AF65-F5344CB8AC3E}">
        <p14:creationId xmlns:p14="http://schemas.microsoft.com/office/powerpoint/2010/main" val="2212035589"/>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1844824"/>
            <a:ext cx="8712968" cy="403244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FINANCIACIÓN</a:t>
            </a:r>
            <a:endParaRPr lang="es-ES" sz="1500" dirty="0">
              <a:solidFill>
                <a:srgbClr val="FF6600"/>
              </a:solidFill>
              <a:latin typeface="Arial Black"/>
              <a:cs typeface="Arial Black"/>
            </a:endParaRPr>
          </a:p>
          <a:p>
            <a:r>
              <a:rPr lang="es-ES" sz="2800" dirty="0"/>
              <a:t>Ejemplo de financiación SEPIE</a:t>
            </a:r>
          </a:p>
          <a:p>
            <a:pPr marL="266700" indent="0">
              <a:buNone/>
            </a:pPr>
            <a:r>
              <a:rPr lang="es-ES_tradnl" sz="1200" dirty="0">
                <a:latin typeface="Arial" charset="0"/>
              </a:rPr>
              <a:t>http://</a:t>
            </a:r>
            <a:r>
              <a:rPr lang="es-ES_tradnl" sz="1200" dirty="0" err="1">
                <a:latin typeface="Arial" charset="0"/>
              </a:rPr>
              <a:t>www.uco.es</a:t>
            </a:r>
            <a:r>
              <a:rPr lang="es-ES_tradnl" sz="1200" dirty="0">
                <a:latin typeface="Arial" charset="0"/>
              </a:rPr>
              <a:t>/veterinaria/principal/normas-documentos/documentos/relaciones-internacionales/</a:t>
            </a:r>
            <a:r>
              <a:rPr lang="es-ES_tradnl" sz="1200" dirty="0" err="1">
                <a:latin typeface="Arial" charset="0"/>
              </a:rPr>
              <a:t>financiacion</a:t>
            </a:r>
            <a:r>
              <a:rPr lang="es-ES_tradnl" sz="1200" dirty="0">
                <a:latin typeface="Arial" charset="0"/>
              </a:rPr>
              <a:t>-completa-</a:t>
            </a:r>
            <a:r>
              <a:rPr lang="es-ES_tradnl" sz="1200" dirty="0" err="1">
                <a:latin typeface="Arial" charset="0"/>
              </a:rPr>
              <a:t>erasmus</a:t>
            </a:r>
            <a:r>
              <a:rPr lang="es-ES_tradnl" sz="1200" dirty="0">
                <a:latin typeface="Arial" charset="0"/>
              </a:rPr>
              <a:t>-1516.</a:t>
            </a:r>
            <a:r>
              <a:rPr lang="es-ES_tradnl" sz="1200" dirty="0" err="1">
                <a:latin typeface="Arial" charset="0"/>
              </a:rPr>
              <a:t>pdf</a:t>
            </a:r>
            <a:endParaRPr lang="es-ES" sz="3200" dirty="0"/>
          </a:p>
        </p:txBody>
      </p:sp>
      <p:pic>
        <p:nvPicPr>
          <p:cNvPr id="6" name="Picture 5" descr="icono-de-p_135116365539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3124200"/>
            <a:ext cx="404664" cy="404664"/>
          </a:xfrm>
          <a:prstGeom prst="rect">
            <a:avLst/>
          </a:prstGeom>
        </p:spPr>
      </p:pic>
      <p:pic>
        <p:nvPicPr>
          <p:cNvPr id="7" name="Imagen 6" descr="Captura de pantalla 2015-12-13 a la(s) 19.03.20.png"/>
          <p:cNvPicPr>
            <a:picLocks noChangeAspect="1"/>
          </p:cNvPicPr>
          <p:nvPr/>
        </p:nvPicPr>
        <p:blipFill>
          <a:blip r:embed="rId3"/>
          <a:srcRect l="2500" t="5178" r="2500" b="30415"/>
          <a:stretch>
            <a:fillRect/>
          </a:stretch>
        </p:blipFill>
        <p:spPr>
          <a:xfrm>
            <a:off x="152400" y="3581400"/>
            <a:ext cx="8686800" cy="2743200"/>
          </a:xfrm>
          <a:prstGeom prst="rect">
            <a:avLst/>
          </a:prstGeom>
        </p:spPr>
      </p:pic>
    </p:spTree>
    <p:extLst>
      <p:ext uri="{BB962C8B-B14F-4D97-AF65-F5344CB8AC3E}">
        <p14:creationId xmlns:p14="http://schemas.microsoft.com/office/powerpoint/2010/main" val="2501504910"/>
      </p:ext>
    </p:extLst>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
        <p:nvSpPr>
          <p:cNvPr id="5" name="Rectangle 3"/>
          <p:cNvSpPr txBox="1">
            <a:spLocks noChangeArrowheads="1"/>
          </p:cNvSpPr>
          <p:nvPr/>
        </p:nvSpPr>
        <p:spPr>
          <a:xfrm>
            <a:off x="215516" y="2204865"/>
            <a:ext cx="8712968" cy="2520280"/>
          </a:xfrm>
          <a:prstGeom prst="rect">
            <a:avLst/>
          </a:prstGeom>
        </p:spPr>
        <p:txBody>
          <a:bodyPr vert="horz" lIns="91440" tIns="45720" rIns="91440" bIns="45720" rtlCol="0" anchor="ctr">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PRESENTACIÓN DE SOLICITUDES</a:t>
            </a:r>
          </a:p>
          <a:p>
            <a:pPr marL="0" indent="0" algn="ctr">
              <a:buNone/>
            </a:pPr>
            <a:r>
              <a:rPr lang="es-ES" sz="3500" b="1" dirty="0"/>
              <a:t>Únicamente</a:t>
            </a:r>
            <a:r>
              <a:rPr lang="es-ES" sz="3200" dirty="0"/>
              <a:t> por </a:t>
            </a:r>
            <a:r>
              <a:rPr lang="es-ES" sz="3200" dirty="0">
                <a:hlinkClick r:id="rId2"/>
              </a:rPr>
              <a:t>vía telemática</a:t>
            </a:r>
            <a:r>
              <a:rPr lang="es-ES" sz="3200" dirty="0"/>
              <a:t>  </a:t>
            </a:r>
          </a:p>
          <a:p>
            <a:pPr marL="0" indent="0" algn="ctr">
              <a:buNone/>
            </a:pPr>
            <a:r>
              <a:rPr lang="es-ES" sz="3200" dirty="0"/>
              <a:t>a través de la aplicación SIGMA </a:t>
            </a:r>
          </a:p>
          <a:p>
            <a:pPr marL="0" indent="0" algn="ctr">
              <a:buNone/>
            </a:pPr>
            <a:r>
              <a:rPr lang="es-ES" sz="3200" b="1" dirty="0"/>
              <a:t>del </a:t>
            </a:r>
            <a:r>
              <a:rPr lang="es-ES" sz="3200" b="1" u="sng" dirty="0"/>
              <a:t>13 de noviembre al 1 de diciembre de 2023</a:t>
            </a:r>
            <a:r>
              <a:rPr lang="es-ES" sz="3200" b="1" dirty="0"/>
              <a:t> (ambos inclusive)</a:t>
            </a:r>
            <a:endParaRPr lang="es-ES" sz="3200" u="sng" dirty="0"/>
          </a:p>
        </p:txBody>
      </p:sp>
      <p:sp>
        <p:nvSpPr>
          <p:cNvPr id="7" name="5 CuadroTexto"/>
          <p:cNvSpPr txBox="1">
            <a:spLocks noChangeArrowheads="1"/>
          </p:cNvSpPr>
          <p:nvPr/>
        </p:nvSpPr>
        <p:spPr bwMode="auto">
          <a:xfrm rot="1929868">
            <a:off x="7342958" y="2725496"/>
            <a:ext cx="20891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pic>
        <p:nvPicPr>
          <p:cNvPr id="4" name="Imagen 3">
            <a:extLst>
              <a:ext uri="{FF2B5EF4-FFF2-40B4-BE49-F238E27FC236}">
                <a16:creationId xmlns:a16="http://schemas.microsoft.com/office/drawing/2014/main" id="{4B84E1BB-0322-5906-5F8D-03A293B53471}"/>
              </a:ext>
            </a:extLst>
          </p:cNvPr>
          <p:cNvPicPr>
            <a:picLocks noChangeAspect="1"/>
          </p:cNvPicPr>
          <p:nvPr/>
        </p:nvPicPr>
        <p:blipFill>
          <a:blip r:embed="rId3"/>
          <a:stretch>
            <a:fillRect/>
          </a:stretch>
        </p:blipFill>
        <p:spPr>
          <a:xfrm>
            <a:off x="2808312" y="4699845"/>
            <a:ext cx="3563888" cy="2113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5203323"/>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2276872"/>
            <a:ext cx="8712968" cy="41764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PRESENTACIÓN DE SOLICITUDES</a:t>
            </a:r>
          </a:p>
          <a:p>
            <a:pPr>
              <a:buFont typeface="Symbol" pitchFamily="18" charset="2"/>
              <a:buNone/>
            </a:pPr>
            <a:endParaRPr lang="es-ES" sz="1500" dirty="0">
              <a:solidFill>
                <a:srgbClr val="FF6600"/>
              </a:solidFill>
              <a:latin typeface="Arial Black"/>
              <a:cs typeface="Arial Black"/>
            </a:endParaRPr>
          </a:p>
          <a:p>
            <a:pPr marL="0" indent="0" algn="just">
              <a:buNone/>
            </a:pPr>
            <a:r>
              <a:rPr lang="es-ES" sz="3200" dirty="0"/>
              <a:t>- Solo se considerará una única solicitud por estudiante.</a:t>
            </a:r>
          </a:p>
          <a:p>
            <a:pPr marL="0" indent="0" algn="just">
              <a:buNone/>
            </a:pPr>
            <a:endParaRPr lang="es-ES" sz="3200" dirty="0"/>
          </a:p>
          <a:p>
            <a:pPr marL="0" indent="0" algn="just">
              <a:buNone/>
            </a:pPr>
            <a:r>
              <a:rPr lang="es-ES" sz="3200" dirty="0"/>
              <a:t>- Se podrán elegir hasta </a:t>
            </a:r>
            <a:r>
              <a:rPr lang="es-ES" sz="3200" b="1" dirty="0"/>
              <a:t>10 destinos </a:t>
            </a:r>
            <a:r>
              <a:rPr lang="es-ES" sz="3200" dirty="0"/>
              <a:t>enumerados </a:t>
            </a:r>
            <a:r>
              <a:rPr lang="es-ES" sz="3200" u="sng" dirty="0"/>
              <a:t>por orden de preferencia</a:t>
            </a:r>
            <a:r>
              <a:rPr lang="es-ES" sz="3200" dirty="0"/>
              <a:t>.</a:t>
            </a:r>
          </a:p>
          <a:p>
            <a:pPr marL="0" indent="0">
              <a:buNone/>
            </a:pPr>
            <a:endParaRPr lang="es-ES" sz="3200" dirty="0"/>
          </a:p>
        </p:txBody>
      </p:sp>
    </p:spTree>
    <p:extLst>
      <p:ext uri="{BB962C8B-B14F-4D97-AF65-F5344CB8AC3E}">
        <p14:creationId xmlns:p14="http://schemas.microsoft.com/office/powerpoint/2010/main" val="2541042923"/>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269772"/>
            <a:ext cx="9144000" cy="3607500"/>
          </a:xfrm>
        </p:spPr>
        <p:txBody>
          <a:bodyPr>
            <a:normAutofit fontScale="92500" lnSpcReduction="10000"/>
          </a:bodyPr>
          <a:lstStyle/>
          <a:p>
            <a:pPr marL="0" indent="0">
              <a:lnSpc>
                <a:spcPct val="80000"/>
              </a:lnSpc>
              <a:buNone/>
            </a:pPr>
            <a:r>
              <a:rPr lang="es-ES" sz="2800" dirty="0">
                <a:solidFill>
                  <a:srgbClr val="FF6600"/>
                </a:solidFill>
                <a:latin typeface="Arial Black"/>
                <a:cs typeface="Arial Black"/>
              </a:rPr>
              <a:t>ACREDITACIÓN COMPETENCIA LINGÜISTICA</a:t>
            </a:r>
          </a:p>
          <a:p>
            <a:pPr eaLnBrk="1" hangingPunct="1">
              <a:lnSpc>
                <a:spcPct val="80000"/>
              </a:lnSpc>
            </a:pPr>
            <a:endParaRPr lang="es-ES" sz="1400" dirty="0">
              <a:latin typeface="Arial" charset="0"/>
            </a:endParaRPr>
          </a:p>
          <a:p>
            <a:pPr eaLnBrk="1" hangingPunct="1">
              <a:lnSpc>
                <a:spcPct val="80000"/>
              </a:lnSpc>
            </a:pPr>
            <a:r>
              <a:rPr lang="es-ES" sz="2800" dirty="0">
                <a:latin typeface="Arial" charset="0"/>
              </a:rPr>
              <a:t>Acreditación del Idioma </a:t>
            </a:r>
            <a:r>
              <a:rPr lang="es-ES" sz="2800" u="sng" dirty="0">
                <a:latin typeface="Arial" charset="0"/>
              </a:rPr>
              <a:t>TELEMÁTICA</a:t>
            </a:r>
            <a:r>
              <a:rPr lang="es-ES" sz="2800" dirty="0">
                <a:latin typeface="Arial" charset="0"/>
              </a:rPr>
              <a:t>:</a:t>
            </a:r>
            <a:endParaRPr lang="es-ES" sz="2800" dirty="0">
              <a:solidFill>
                <a:srgbClr val="000000"/>
              </a:solidFill>
            </a:endParaRPr>
          </a:p>
          <a:p>
            <a:pPr>
              <a:lnSpc>
                <a:spcPct val="160000"/>
              </a:lnSpc>
              <a:buNone/>
            </a:pPr>
            <a:r>
              <a:rPr lang="es-ES" sz="2000" dirty="0">
                <a:solidFill>
                  <a:srgbClr val="000000"/>
                </a:solidFill>
              </a:rPr>
              <a:t>     Procedimiento </a:t>
            </a:r>
            <a:r>
              <a:rPr lang="es-ES" sz="2000" b="1" dirty="0">
                <a:solidFill>
                  <a:srgbClr val="000000"/>
                </a:solidFill>
              </a:rPr>
              <a:t>"Acreditación Competencias Lingüísticas Movilidad"</a:t>
            </a:r>
            <a:r>
              <a:rPr lang="es-ES" sz="2000" dirty="0">
                <a:solidFill>
                  <a:srgbClr val="000000"/>
                </a:solidFill>
              </a:rPr>
              <a:t>, disponible en sede electrónica: </a:t>
            </a:r>
            <a:r>
              <a:rPr lang="es-ES" sz="2000" b="1" dirty="0">
                <a:solidFill>
                  <a:srgbClr val="000000"/>
                </a:solidFill>
              </a:rPr>
              <a:t>	</a:t>
            </a:r>
            <a:r>
              <a:rPr lang="es-ES" sz="2600" dirty="0">
                <a:solidFill>
                  <a:srgbClr val="000000"/>
                </a:solidFill>
                <a:hlinkClick r:id="rId2"/>
              </a:rPr>
              <a:t>https://sede.uco.es</a:t>
            </a:r>
            <a:endParaRPr lang="es-ES" sz="2600" b="1" dirty="0">
              <a:solidFill>
                <a:srgbClr val="000000"/>
              </a:solidFill>
            </a:endParaRPr>
          </a:p>
          <a:p>
            <a:pPr>
              <a:lnSpc>
                <a:spcPct val="80000"/>
              </a:lnSpc>
              <a:buNone/>
            </a:pPr>
            <a:r>
              <a:rPr lang="es-ES" sz="2600" b="1" dirty="0">
                <a:solidFill>
                  <a:srgbClr val="000000"/>
                </a:solidFill>
              </a:rPr>
              <a:t>   </a:t>
            </a:r>
            <a:r>
              <a:rPr lang="es-ES" sz="2000" b="1" dirty="0">
                <a:solidFill>
                  <a:srgbClr val="000000"/>
                </a:solidFill>
              </a:rPr>
              <a:t>	</a:t>
            </a:r>
            <a:endParaRPr lang="es-ES" sz="2000" dirty="0">
              <a:solidFill>
                <a:srgbClr val="000000"/>
              </a:solidFill>
            </a:endParaRPr>
          </a:p>
          <a:p>
            <a:pPr marL="1789113" indent="-46038">
              <a:lnSpc>
                <a:spcPct val="80000"/>
              </a:lnSpc>
              <a:buNone/>
            </a:pPr>
            <a:r>
              <a:rPr lang="es-ES" sz="2000" dirty="0">
                <a:solidFill>
                  <a:srgbClr val="000000"/>
                </a:solidFill>
              </a:rPr>
              <a:t>a) Selección de competencia ligústica ya incorporada</a:t>
            </a:r>
          </a:p>
          <a:p>
            <a:pPr marL="1789113" indent="-46038">
              <a:lnSpc>
                <a:spcPct val="80000"/>
              </a:lnSpc>
              <a:buNone/>
            </a:pPr>
            <a:r>
              <a:rPr lang="es-ES" sz="2000" dirty="0">
                <a:solidFill>
                  <a:srgbClr val="000000"/>
                </a:solidFill>
              </a:rPr>
              <a:t>b) Presentación otras acreditaciones escaneadas</a:t>
            </a:r>
          </a:p>
          <a:p>
            <a:pPr eaLnBrk="1" hangingPunct="1">
              <a:lnSpc>
                <a:spcPct val="80000"/>
              </a:lnSpc>
              <a:buFontTx/>
              <a:buNone/>
            </a:pPr>
            <a:endParaRPr lang="es-ES" b="1" dirty="0">
              <a:solidFill>
                <a:srgbClr val="0070C0"/>
              </a:solidFill>
              <a:latin typeface="Arial" charset="0"/>
            </a:endParaRPr>
          </a:p>
          <a:p>
            <a:pPr>
              <a:lnSpc>
                <a:spcPct val="80000"/>
              </a:lnSpc>
              <a:buNone/>
            </a:pPr>
            <a:r>
              <a:rPr lang="es-ES" sz="2800" b="1" dirty="0">
                <a:solidFill>
                  <a:srgbClr val="0070C0"/>
                </a:solidFill>
                <a:latin typeface="Arial" charset="0"/>
              </a:rPr>
              <a:t>Fecha: </a:t>
            </a:r>
            <a:r>
              <a:rPr lang="es-ES" sz="2800" b="1" dirty="0"/>
              <a:t>del </a:t>
            </a:r>
            <a:r>
              <a:rPr lang="es-ES" sz="2800" b="1" u="sng" dirty="0"/>
              <a:t>13 de noviembre al 1 de diciembre</a:t>
            </a:r>
            <a:r>
              <a:rPr lang="es-ES" sz="2800" b="1" dirty="0"/>
              <a:t> de 2022</a:t>
            </a:r>
            <a:endParaRPr lang="es-ES" sz="2800" b="1" dirty="0">
              <a:solidFill>
                <a:srgbClr val="0070C0"/>
              </a:solidFill>
              <a:latin typeface="Arial" charset="0"/>
            </a:endParaRPr>
          </a:p>
        </p:txBody>
      </p:sp>
      <p:pic>
        <p:nvPicPr>
          <p:cNvPr id="13316" name="Picture 4" descr="j0412244[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446" b="446"/>
          <a:stretch>
            <a:fillRect/>
          </a:stretch>
        </p:blipFill>
        <p:spPr>
          <a:xfrm>
            <a:off x="7966159" y="3756904"/>
            <a:ext cx="900127" cy="1008751"/>
          </a:xfrm>
          <a:noFill/>
        </p:spPr>
      </p:pic>
      <p:sp>
        <p:nvSpPr>
          <p:cNvPr id="7"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6" name="Rectangle 3"/>
          <p:cNvSpPr txBox="1">
            <a:spLocks noChangeArrowheads="1"/>
          </p:cNvSpPr>
          <p:nvPr/>
        </p:nvSpPr>
        <p:spPr>
          <a:xfrm>
            <a:off x="125760" y="5816731"/>
            <a:ext cx="8892480" cy="648072"/>
          </a:xfrm>
          <a:prstGeom prst="rect">
            <a:avLst/>
          </a:prstGeom>
          <a:solidFill>
            <a:schemeClr val="tx2"/>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s-ES" sz="1800" b="1" dirty="0">
                <a:solidFill>
                  <a:schemeClr val="bg1"/>
                </a:solidFill>
                <a:effectLst>
                  <a:outerShdw blurRad="38100" dist="38100" dir="2700000" algn="tl">
                    <a:srgbClr val="000000">
                      <a:alpha val="43137"/>
                    </a:srgbClr>
                  </a:outerShdw>
                </a:effectLst>
              </a:rPr>
              <a:t>El alumnado que tenga acreditado el nivel de idioma en su expediente académico (SIGMA) deberá igualmente presentar solicitud de la competencia lingüística. </a:t>
            </a:r>
          </a:p>
        </p:txBody>
      </p:sp>
      <p:sp>
        <p:nvSpPr>
          <p:cNvPr id="9" name="5 CuadroTexto">
            <a:extLst>
              <a:ext uri="{FF2B5EF4-FFF2-40B4-BE49-F238E27FC236}">
                <a16:creationId xmlns:a16="http://schemas.microsoft.com/office/drawing/2014/main" id="{812B3DE2-1C9D-F542-A311-6E936DA09467}"/>
              </a:ext>
            </a:extLst>
          </p:cNvPr>
          <p:cNvSpPr txBox="1">
            <a:spLocks noChangeArrowheads="1"/>
          </p:cNvSpPr>
          <p:nvPr/>
        </p:nvSpPr>
        <p:spPr bwMode="auto">
          <a:xfrm>
            <a:off x="6660232" y="4941168"/>
            <a:ext cx="26283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IMPORTANTE!</a:t>
            </a:r>
          </a:p>
        </p:txBody>
      </p:sp>
    </p:spTree>
    <p:extLst>
      <p:ext uri="{BB962C8B-B14F-4D97-AF65-F5344CB8AC3E}">
        <p14:creationId xmlns:p14="http://schemas.microsoft.com/office/powerpoint/2010/main" val="790950469"/>
      </p:ext>
    </p:extLst>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B6B7540-FAE4-A0A0-B8CB-CDEFDF405C93}"/>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B9011ECE-4C46-AE5E-8BC7-E94D158E5CFA}"/>
              </a:ext>
            </a:extLst>
          </p:cNvPr>
          <p:cNvPicPr>
            <a:picLocks noChangeAspect="1"/>
          </p:cNvPicPr>
          <p:nvPr/>
        </p:nvPicPr>
        <p:blipFill>
          <a:blip r:embed="rId2"/>
          <a:stretch>
            <a:fillRect/>
          </a:stretch>
        </p:blipFill>
        <p:spPr>
          <a:xfrm>
            <a:off x="1993392" y="0"/>
            <a:ext cx="5157216" cy="6858000"/>
          </a:xfrm>
          <a:prstGeom prst="rect">
            <a:avLst/>
          </a:prstGeom>
        </p:spPr>
      </p:pic>
    </p:spTree>
    <p:extLst>
      <p:ext uri="{BB962C8B-B14F-4D97-AF65-F5344CB8AC3E}">
        <p14:creationId xmlns:p14="http://schemas.microsoft.com/office/powerpoint/2010/main" val="363521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creen Shot 2015-01-13 at 00.02.2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706" y="2780928"/>
            <a:ext cx="2673033" cy="3861048"/>
          </a:xfrm>
          <a:prstGeom prst="rect">
            <a:avLst/>
          </a:prstGeom>
        </p:spPr>
      </p:pic>
      <p:sp>
        <p:nvSpPr>
          <p:cNvPr id="7" name="5 CuadroTexto"/>
          <p:cNvSpPr txBox="1">
            <a:spLocks noChangeArrowheads="1"/>
          </p:cNvSpPr>
          <p:nvPr/>
        </p:nvSpPr>
        <p:spPr bwMode="auto">
          <a:xfrm rot="1929868">
            <a:off x="7379159" y="2183008"/>
            <a:ext cx="1640636"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
        <p:nvSpPr>
          <p:cNvPr id="5" name="Rectangle 3"/>
          <p:cNvSpPr txBox="1">
            <a:spLocks noChangeArrowheads="1"/>
          </p:cNvSpPr>
          <p:nvPr/>
        </p:nvSpPr>
        <p:spPr>
          <a:xfrm>
            <a:off x="323528" y="2132856"/>
            <a:ext cx="5760640" cy="4365104"/>
          </a:xfrm>
          <a:prstGeom prst="rect">
            <a:avLst/>
          </a:prstGeom>
        </p:spPr>
        <p:txBody>
          <a:bodyPr vert="horz" lIns="91440" tIns="45720" rIns="91440" bIns="45720" rtlCol="0">
            <a:normAutofit fontScale="6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dirty="0">
                <a:solidFill>
                  <a:srgbClr val="FF6600"/>
                </a:solidFill>
                <a:latin typeface="Arial Black"/>
                <a:cs typeface="Arial Black"/>
              </a:rPr>
              <a:t>PRESENTACIÓN DE SOLICITUDES</a:t>
            </a:r>
          </a:p>
          <a:p>
            <a:pPr>
              <a:buFont typeface="Symbol" pitchFamily="18" charset="2"/>
              <a:buNone/>
            </a:pPr>
            <a:endParaRPr lang="es-ES" sz="900" dirty="0">
              <a:solidFill>
                <a:srgbClr val="FF6600"/>
              </a:solidFill>
              <a:latin typeface="Arial Black"/>
              <a:cs typeface="Arial Black"/>
            </a:endParaRPr>
          </a:p>
          <a:p>
            <a:pPr marL="0" indent="0">
              <a:buNone/>
            </a:pPr>
            <a:r>
              <a:rPr lang="es-ES" sz="2800" b="1" u="sng" dirty="0"/>
              <a:t>Alumnos en segunda movilidad</a:t>
            </a:r>
          </a:p>
          <a:p>
            <a:pPr marL="0" indent="0">
              <a:buNone/>
            </a:pPr>
            <a:endParaRPr lang="es-ES" sz="2800" b="1" u="sng" dirty="0"/>
          </a:p>
          <a:p>
            <a:pPr marL="0" indent="0">
              <a:buNone/>
            </a:pPr>
            <a:r>
              <a:rPr lang="es-ES" u="sng" dirty="0"/>
              <a:t>-NO a través de la aplicación SIGMA</a:t>
            </a:r>
          </a:p>
          <a:p>
            <a:pPr marL="0" indent="0">
              <a:lnSpc>
                <a:spcPct val="170000"/>
              </a:lnSpc>
              <a:buNone/>
            </a:pPr>
            <a:r>
              <a:rPr lang="es-ES" dirty="0"/>
              <a:t>-</a:t>
            </a:r>
            <a:r>
              <a:rPr lang="es-ES" u="sng" dirty="0"/>
              <a:t>Rellenando </a:t>
            </a:r>
            <a:r>
              <a:rPr lang="es-ES" dirty="0"/>
              <a:t>el </a:t>
            </a:r>
            <a:r>
              <a:rPr lang="es-ES" dirty="0">
                <a:solidFill>
                  <a:srgbClr val="3366FF"/>
                </a:solidFill>
              </a:rPr>
              <a:t>Impreso disponible en página web del Centro </a:t>
            </a:r>
            <a:r>
              <a:rPr lang="es-ES" sz="2300" dirty="0">
                <a:solidFill>
                  <a:srgbClr val="002060"/>
                </a:solidFill>
              </a:rPr>
              <a:t>(</a:t>
            </a:r>
            <a:r>
              <a:rPr lang="es-ES" sz="2300" dirty="0">
                <a:solidFill>
                  <a:srgbClr val="002060"/>
                </a:solidFill>
                <a:highlight>
                  <a:srgbClr val="FFFF00"/>
                </a:highlight>
                <a:hlinkClick r:id="rId3">
                  <a:extLst>
                    <a:ext uri="{A12FA001-AC4F-418D-AE19-62706E023703}">
                      <ahyp:hlinkClr xmlns="" xmlns:ahyp="http://schemas.microsoft.com/office/drawing/2018/hyperlinkcolor" val="tx"/>
                    </a:ext>
                  </a:extLst>
                </a:hlinkClick>
              </a:rPr>
              <a:t>http://www.uco.es/veterinaria/images/documentos/movilidad/erasmus-2021/Solicitud_segunda_movilidad.pdf</a:t>
            </a:r>
            <a:r>
              <a:rPr lang="es-ES" sz="2300" dirty="0">
                <a:solidFill>
                  <a:srgbClr val="002060"/>
                </a:solidFill>
              </a:rPr>
              <a:t>), o de la ORI (</a:t>
            </a:r>
            <a:r>
              <a:rPr lang="es-ES" sz="2300" u="sng" dirty="0">
                <a:solidFill>
                  <a:srgbClr val="002060"/>
                </a:solidFill>
                <a:highlight>
                  <a:srgbClr val="FFFF00"/>
                </a:highlight>
              </a:rPr>
              <a:t>http://www.uco.es/internacional/movilidad/es/movilidad-de-erasmus-de-estudios-para-estudiantes-de-grado-curso-2024-2025#convocatorias</a:t>
            </a:r>
            <a:r>
              <a:rPr lang="es-ES" sz="2300" dirty="0">
                <a:solidFill>
                  <a:srgbClr val="002060"/>
                </a:solidFill>
              </a:rPr>
              <a:t>) </a:t>
            </a:r>
            <a:r>
              <a:rPr lang="es-ES" dirty="0">
                <a:solidFill>
                  <a:srgbClr val="002060"/>
                </a:solidFill>
              </a:rPr>
              <a:t>y</a:t>
            </a:r>
            <a:r>
              <a:rPr lang="es-ES" u="sng" dirty="0">
                <a:solidFill>
                  <a:srgbClr val="002060"/>
                </a:solidFill>
              </a:rPr>
              <a:t> </a:t>
            </a:r>
            <a:r>
              <a:rPr lang="es-ES" u="sng" dirty="0"/>
              <a:t>enviándolo mediante Solicitud genérica dirigida a la FAVE, </a:t>
            </a:r>
            <a:r>
              <a:rPr lang="es-ES" dirty="0"/>
              <a:t>a través de la sede electrónica: </a:t>
            </a:r>
            <a:r>
              <a:rPr lang="es-ES" sz="3200" dirty="0">
                <a:solidFill>
                  <a:srgbClr val="000000"/>
                </a:solidFill>
                <a:hlinkClick r:id="rId4"/>
              </a:rPr>
              <a:t>https://sede.uco.es</a:t>
            </a:r>
            <a:endParaRPr lang="es-ES" dirty="0"/>
          </a:p>
          <a:p>
            <a:pPr marL="0" indent="0">
              <a:buNone/>
            </a:pPr>
            <a:endParaRPr lang="es-ES" sz="1900" dirty="0"/>
          </a:p>
          <a:p>
            <a:pPr marL="0" indent="0">
              <a:buNone/>
            </a:pPr>
            <a:endParaRPr lang="es-ES" sz="1900" dirty="0"/>
          </a:p>
          <a:p>
            <a:pPr marL="0" indent="0">
              <a:buNone/>
            </a:pPr>
            <a:r>
              <a:rPr lang="es-ES" sz="2800" b="1" dirty="0"/>
              <a:t>Plazo: hasta 1 de diciembre 2023</a:t>
            </a:r>
            <a:endParaRPr lang="es-ES" sz="2000" dirty="0"/>
          </a:p>
        </p:txBody>
      </p:sp>
    </p:spTree>
    <p:extLst>
      <p:ext uri="{BB962C8B-B14F-4D97-AF65-F5344CB8AC3E}">
        <p14:creationId xmlns:p14="http://schemas.microsoft.com/office/powerpoint/2010/main" val="2496862056"/>
      </p:ext>
    </p:extLst>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179512" y="2215406"/>
            <a:ext cx="7057901" cy="4525962"/>
          </a:xfrm>
        </p:spPr>
        <p:txBody>
          <a:bodyPr>
            <a:normAutofit fontScale="92500" lnSpcReduction="10000"/>
          </a:bodyPr>
          <a:lstStyle/>
          <a:p>
            <a:pPr>
              <a:lnSpc>
                <a:spcPct val="80000"/>
              </a:lnSpc>
              <a:buNone/>
            </a:pPr>
            <a:r>
              <a:rPr lang="es-ES" sz="2800" dirty="0">
                <a:solidFill>
                  <a:srgbClr val="FF6600"/>
                </a:solidFill>
                <a:latin typeface="Arial Black"/>
                <a:cs typeface="Arial Black"/>
              </a:rPr>
              <a:t>ADJUDICACIÓN DE PLAZAS</a:t>
            </a:r>
          </a:p>
          <a:p>
            <a:pPr eaLnBrk="1" hangingPunct="1">
              <a:lnSpc>
                <a:spcPct val="80000"/>
              </a:lnSpc>
              <a:buFontTx/>
              <a:buNone/>
            </a:pPr>
            <a:endParaRPr lang="es-ES" sz="2800" dirty="0">
              <a:solidFill>
                <a:srgbClr val="3333CC"/>
              </a:solidFill>
              <a:latin typeface="Arial" charset="0"/>
            </a:endParaRPr>
          </a:p>
          <a:p>
            <a:r>
              <a:rPr lang="es-ES" sz="2800" dirty="0">
                <a:latin typeface="Arial" charset="0"/>
              </a:rPr>
              <a:t>Publicación en la página web centro</a:t>
            </a:r>
            <a:br>
              <a:rPr lang="es-ES" sz="2800" dirty="0">
                <a:latin typeface="Arial" charset="0"/>
              </a:rPr>
            </a:br>
            <a:r>
              <a:rPr lang="es-ES" sz="2800" dirty="0">
                <a:latin typeface="Arial" charset="0"/>
              </a:rPr>
              <a:t>de la lista provisional de admitidos y excluidos y puntuación: </a:t>
            </a:r>
            <a:r>
              <a:rPr lang="es-ES" sz="2800" dirty="0">
                <a:solidFill>
                  <a:schemeClr val="accent2"/>
                </a:solidFill>
                <a:latin typeface="Arial" charset="0"/>
              </a:rPr>
              <a:t>14 de diciembre de 2023.</a:t>
            </a:r>
          </a:p>
          <a:p>
            <a:pPr eaLnBrk="1" hangingPunct="1"/>
            <a:endParaRPr lang="es-ES" sz="2800" dirty="0">
              <a:solidFill>
                <a:schemeClr val="accent2"/>
              </a:solidFill>
              <a:latin typeface="Arial" charset="0"/>
            </a:endParaRPr>
          </a:p>
          <a:p>
            <a:pPr eaLnBrk="1" hangingPunct="1"/>
            <a:r>
              <a:rPr lang="es-ES" sz="2800" dirty="0">
                <a:latin typeface="Arial" charset="0"/>
              </a:rPr>
              <a:t>Subsanación y alegaciones a la lista provisional de puntuaciones.</a:t>
            </a:r>
            <a:br>
              <a:rPr lang="es-ES" sz="2800" dirty="0">
                <a:latin typeface="Arial" charset="0"/>
              </a:rPr>
            </a:br>
            <a:r>
              <a:rPr lang="es-ES" sz="2800" dirty="0">
                <a:latin typeface="Arial" charset="0"/>
              </a:rPr>
              <a:t>Plazo:  </a:t>
            </a:r>
            <a:r>
              <a:rPr lang="es-ES" sz="2800" dirty="0">
                <a:solidFill>
                  <a:schemeClr val="accent2"/>
                </a:solidFill>
                <a:latin typeface="Arial" charset="0"/>
              </a:rPr>
              <a:t>desde el 15 hasta el 21 de diciembre de 2023.</a:t>
            </a:r>
          </a:p>
          <a:p>
            <a:pPr eaLnBrk="1" hangingPunct="1">
              <a:lnSpc>
                <a:spcPct val="80000"/>
              </a:lnSpc>
              <a:buFontTx/>
              <a:buNone/>
            </a:pPr>
            <a:r>
              <a:rPr lang="es-ES" sz="700" dirty="0">
                <a:solidFill>
                  <a:srgbClr val="3333CC"/>
                </a:solidFill>
                <a:latin typeface="Arial" charset="0"/>
              </a:rPr>
              <a:t> 	</a:t>
            </a:r>
          </a:p>
          <a:p>
            <a:pPr eaLnBrk="1" hangingPunct="1">
              <a:lnSpc>
                <a:spcPct val="80000"/>
              </a:lnSpc>
              <a:buFontTx/>
              <a:buNone/>
            </a:pPr>
            <a:r>
              <a:rPr lang="es-ES" sz="700" dirty="0">
                <a:solidFill>
                  <a:srgbClr val="3333CC"/>
                </a:solidFill>
                <a:latin typeface="Arial" charset="0"/>
              </a:rPr>
              <a:t>	</a:t>
            </a:r>
          </a:p>
        </p:txBody>
      </p:sp>
      <p:pic>
        <p:nvPicPr>
          <p:cNvPr id="8" name="Picture 5" descr="C:\Users\admin\AppData\Local\Microsoft\Windows\Temporary Internet Files\Content.IE5\TGTB1SIY\MP900444188[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rot="1766059">
            <a:off x="7070435" y="3474461"/>
            <a:ext cx="1656252" cy="2007851"/>
          </a:xfrm>
          <a:noFill/>
        </p:spPr>
      </p:pic>
      <p:sp>
        <p:nvSpPr>
          <p:cNvPr id="9" name="5 CuadroTexto"/>
          <p:cNvSpPr txBox="1">
            <a:spLocks noChangeArrowheads="1"/>
          </p:cNvSpPr>
          <p:nvPr/>
        </p:nvSpPr>
        <p:spPr bwMode="auto">
          <a:xfrm rot="1929868">
            <a:off x="7379315" y="2599380"/>
            <a:ext cx="1615349"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sp>
        <p:nvSpPr>
          <p:cNvPr id="10"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2515458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p:cTn id="7"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6387">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387">
                                            <p:txEl>
                                              <p:pRg st="4" end="4"/>
                                            </p:txEl>
                                          </p:spTgt>
                                        </p:tgtEl>
                                        <p:attrNameLst>
                                          <p:attrName>style.visibility</p:attrName>
                                        </p:attrNameLst>
                                      </p:cBhvr>
                                      <p:to>
                                        <p:strVal val="visible"/>
                                      </p:to>
                                    </p:set>
                                    <p:anim calcmode="lin" valueType="num">
                                      <p:cBhvr>
                                        <p:cTn id="14"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6387">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50279" y="2204864"/>
            <a:ext cx="8568952" cy="3773364"/>
          </a:xfrm>
        </p:spPr>
        <p:txBody>
          <a:bodyPr>
            <a:normAutofit fontScale="85000" lnSpcReduction="20000"/>
          </a:bodyPr>
          <a:lstStyle/>
          <a:p>
            <a:pPr marL="266700" indent="0">
              <a:lnSpc>
                <a:spcPct val="80000"/>
              </a:lnSpc>
              <a:buNone/>
            </a:pPr>
            <a:r>
              <a:rPr lang="es-ES" dirty="0">
                <a:solidFill>
                  <a:srgbClr val="FF6600"/>
                </a:solidFill>
                <a:latin typeface="Arial Black"/>
                <a:cs typeface="Arial Black"/>
              </a:rPr>
              <a:t>RESOLUCIÓN provisional destinos</a:t>
            </a:r>
          </a:p>
          <a:p>
            <a:pPr marL="0" indent="0">
              <a:lnSpc>
                <a:spcPct val="80000"/>
              </a:lnSpc>
              <a:buNone/>
            </a:pPr>
            <a:endParaRPr lang="es-ES" b="1" dirty="0">
              <a:solidFill>
                <a:srgbClr val="FF6600"/>
              </a:solidFill>
              <a:latin typeface="Arial Black"/>
              <a:cs typeface="Arial Black"/>
            </a:endParaRPr>
          </a:p>
          <a:p>
            <a:pPr marL="812800" indent="0">
              <a:lnSpc>
                <a:spcPct val="80000"/>
              </a:lnSpc>
              <a:buNone/>
              <a:tabLst>
                <a:tab pos="901700" algn="l"/>
              </a:tabLst>
            </a:pPr>
            <a:r>
              <a:rPr lang="es-ES" b="1" dirty="0">
                <a:solidFill>
                  <a:srgbClr val="073E87"/>
                </a:solidFill>
                <a:latin typeface="Arial" charset="0"/>
              </a:rPr>
              <a:t>11 de enero 2024</a:t>
            </a:r>
          </a:p>
          <a:p>
            <a:pPr marL="812800" indent="0">
              <a:lnSpc>
                <a:spcPct val="80000"/>
              </a:lnSpc>
              <a:buNone/>
              <a:tabLst>
                <a:tab pos="901700" algn="l"/>
              </a:tabLst>
            </a:pPr>
            <a:endParaRPr lang="es-ES" sz="2800" dirty="0">
              <a:latin typeface="Arial" charset="0"/>
            </a:endParaRPr>
          </a:p>
          <a:p>
            <a:pPr marL="812800" indent="0">
              <a:lnSpc>
                <a:spcPct val="80000"/>
              </a:lnSpc>
              <a:buNone/>
              <a:tabLst>
                <a:tab pos="901700" algn="l"/>
              </a:tabLst>
            </a:pPr>
            <a:r>
              <a:rPr lang="es-ES" dirty="0">
                <a:latin typeface="Arial" charset="0"/>
              </a:rPr>
              <a:t>Alegaciones: 12-18 enero 2024</a:t>
            </a:r>
          </a:p>
          <a:p>
            <a:pPr marL="812800" indent="0">
              <a:lnSpc>
                <a:spcPct val="80000"/>
              </a:lnSpc>
              <a:buNone/>
              <a:tabLst>
                <a:tab pos="901700" algn="l"/>
              </a:tabLst>
            </a:pPr>
            <a:endParaRPr lang="es-ES" sz="2800" b="1" u="sng" dirty="0">
              <a:solidFill>
                <a:srgbClr val="073E87"/>
              </a:solidFill>
              <a:latin typeface="Arial" charset="0"/>
            </a:endParaRPr>
          </a:p>
          <a:p>
            <a:pPr marL="273050" indent="0">
              <a:lnSpc>
                <a:spcPct val="80000"/>
              </a:lnSpc>
              <a:buNone/>
              <a:tabLst>
                <a:tab pos="901700" algn="l"/>
              </a:tabLst>
            </a:pPr>
            <a:r>
              <a:rPr lang="es-ES" sz="2800" dirty="0">
                <a:solidFill>
                  <a:srgbClr val="FF6600"/>
                </a:solidFill>
                <a:latin typeface="Arial Black"/>
                <a:cs typeface="Arial Black"/>
              </a:rPr>
              <a:t>RESOLUCIÓN DEFINITIVA</a:t>
            </a:r>
          </a:p>
          <a:p>
            <a:pPr marL="812800" indent="0">
              <a:lnSpc>
                <a:spcPct val="80000"/>
              </a:lnSpc>
              <a:buNone/>
              <a:tabLst>
                <a:tab pos="901700" algn="l"/>
              </a:tabLst>
            </a:pPr>
            <a:endParaRPr lang="es-ES" sz="2800" b="1" u="sng" dirty="0">
              <a:solidFill>
                <a:srgbClr val="073E87"/>
              </a:solidFill>
              <a:latin typeface="Arial" charset="0"/>
            </a:endParaRPr>
          </a:p>
          <a:p>
            <a:pPr marL="812800" indent="0">
              <a:lnSpc>
                <a:spcPct val="80000"/>
              </a:lnSpc>
              <a:buNone/>
              <a:tabLst>
                <a:tab pos="901700" algn="l"/>
              </a:tabLst>
            </a:pPr>
            <a:r>
              <a:rPr lang="es-ES" sz="2800" b="1" u="sng" dirty="0">
                <a:solidFill>
                  <a:srgbClr val="073E87"/>
                </a:solidFill>
                <a:latin typeface="Arial" charset="0"/>
              </a:rPr>
              <a:t>25 de enero 2024</a:t>
            </a:r>
          </a:p>
          <a:p>
            <a:pPr algn="ctr" eaLnBrk="1" hangingPunct="1">
              <a:buFontTx/>
              <a:buNone/>
            </a:pPr>
            <a:endParaRPr lang="es-ES" sz="2800" b="1" dirty="0">
              <a:solidFill>
                <a:srgbClr val="FF0000"/>
              </a:solidFill>
              <a:latin typeface="Arial" charset="0"/>
            </a:endParaRPr>
          </a:p>
          <a:p>
            <a:r>
              <a:rPr lang="es-ES" sz="2800" b="1" dirty="0">
                <a:solidFill>
                  <a:srgbClr val="FF0000"/>
                </a:solidFill>
                <a:latin typeface="Arial" charset="0"/>
              </a:rPr>
              <a:t> </a:t>
            </a:r>
            <a:r>
              <a:rPr lang="es-ES" sz="2800" b="1" dirty="0">
                <a:solidFill>
                  <a:srgbClr val="FF0000"/>
                </a:solidFill>
                <a:effectLst>
                  <a:outerShdw blurRad="38100" dist="38100" dir="2700000" algn="tl">
                    <a:srgbClr val="000000">
                      <a:alpha val="43137"/>
                    </a:srgbClr>
                  </a:outerShdw>
                </a:effectLst>
                <a:latin typeface="Arial" charset="0"/>
              </a:rPr>
              <a:t> </a:t>
            </a:r>
            <a:r>
              <a:rPr lang="en-GB" sz="2800" dirty="0" err="1"/>
              <a:t>Aceptación</a:t>
            </a:r>
            <a:r>
              <a:rPr lang="en-GB" sz="2800" dirty="0"/>
              <a:t> Plaza: </a:t>
            </a:r>
            <a:r>
              <a:rPr lang="en-GB" sz="2800" u="sng" dirty="0"/>
              <a:t>30 </a:t>
            </a:r>
            <a:r>
              <a:rPr lang="en-GB" sz="2800" u="sng" dirty="0" err="1"/>
              <a:t>enero</a:t>
            </a:r>
            <a:r>
              <a:rPr lang="en-GB" sz="2800" u="sng" dirty="0"/>
              <a:t> al 5 </a:t>
            </a:r>
            <a:r>
              <a:rPr lang="en-GB" sz="2800" u="sng" dirty="0" err="1"/>
              <a:t>febrero</a:t>
            </a:r>
            <a:r>
              <a:rPr lang="en-GB" sz="2800" u="sng" dirty="0"/>
              <a:t> 2024</a:t>
            </a:r>
          </a:p>
          <a:p>
            <a:pPr marL="449263" indent="0">
              <a:buNone/>
            </a:pPr>
            <a:r>
              <a:rPr lang="en-GB" dirty="0" err="1"/>
              <a:t>Procedimiento</a:t>
            </a:r>
            <a:r>
              <a:rPr lang="en-GB" dirty="0"/>
              <a:t> </a:t>
            </a:r>
            <a:r>
              <a:rPr lang="en-GB" dirty="0" err="1"/>
              <a:t>habilitado</a:t>
            </a:r>
            <a:r>
              <a:rPr lang="en-GB" dirty="0"/>
              <a:t> a </a:t>
            </a:r>
            <a:r>
              <a:rPr lang="en-GB" dirty="0" err="1"/>
              <a:t>tal</a:t>
            </a:r>
            <a:r>
              <a:rPr lang="en-GB" dirty="0"/>
              <a:t> </a:t>
            </a:r>
            <a:r>
              <a:rPr lang="en-GB" dirty="0" err="1"/>
              <a:t>efecto</a:t>
            </a:r>
            <a:r>
              <a:rPr lang="en-GB" dirty="0"/>
              <a:t> </a:t>
            </a:r>
            <a:r>
              <a:rPr lang="en-GB" dirty="0" err="1"/>
              <a:t>en</a:t>
            </a:r>
            <a:r>
              <a:rPr lang="en-GB" dirty="0"/>
              <a:t> la </a:t>
            </a:r>
            <a:r>
              <a:rPr lang="en-GB" dirty="0" err="1"/>
              <a:t>Sede</a:t>
            </a:r>
            <a:r>
              <a:rPr lang="en-GB" dirty="0"/>
              <a:t> </a:t>
            </a:r>
            <a:r>
              <a:rPr lang="en-GB" dirty="0" err="1"/>
              <a:t>Electrónica</a:t>
            </a:r>
            <a:r>
              <a:rPr lang="en-GB" dirty="0"/>
              <a:t> de la Universidad de Córdoba: https://</a:t>
            </a:r>
            <a:r>
              <a:rPr lang="en-GB" dirty="0" err="1"/>
              <a:t>sede.uco.es</a:t>
            </a:r>
            <a:endParaRPr lang="en-GB" dirty="0"/>
          </a:p>
          <a:p>
            <a:pPr algn="ctr" eaLnBrk="1" hangingPunct="1">
              <a:buFontTx/>
              <a:buNone/>
            </a:pPr>
            <a:endParaRPr lang="es-ES" b="1" dirty="0">
              <a:solidFill>
                <a:srgbClr val="FF0000"/>
              </a:solidFill>
              <a:latin typeface="Arial" charset="0"/>
            </a:endParaRPr>
          </a:p>
        </p:txBody>
      </p:sp>
      <p:pic>
        <p:nvPicPr>
          <p:cNvPr id="4" name="Picture 4" descr="j043958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564100" y="3789040"/>
            <a:ext cx="2280421" cy="1519910"/>
          </a:xfrm>
          <a:prstGeom prst="rect">
            <a:avLst/>
          </a:prstGeom>
          <a:noFill/>
        </p:spPr>
      </p:pic>
      <p:sp>
        <p:nvSpPr>
          <p:cNvPr id="21508" name="3 CuadroTexto"/>
          <p:cNvSpPr txBox="1">
            <a:spLocks noChangeArrowheads="1"/>
          </p:cNvSpPr>
          <p:nvPr/>
        </p:nvSpPr>
        <p:spPr bwMode="auto">
          <a:xfrm rot="2000693">
            <a:off x="7211716" y="2857565"/>
            <a:ext cx="1727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400" dirty="0"/>
              <a:t>PLAZOS</a:t>
            </a:r>
          </a:p>
        </p:txBody>
      </p:sp>
      <p:sp>
        <p:nvSpPr>
          <p:cNvPr id="5"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343006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42449" y="2348880"/>
            <a:ext cx="8568952" cy="4032448"/>
          </a:xfrm>
        </p:spPr>
        <p:txBody>
          <a:bodyPr>
            <a:normAutofit lnSpcReduction="10000"/>
          </a:bodyPr>
          <a:lstStyle/>
          <a:p>
            <a:pPr marL="266700" indent="0">
              <a:lnSpc>
                <a:spcPct val="80000"/>
              </a:lnSpc>
              <a:buNone/>
            </a:pPr>
            <a:r>
              <a:rPr lang="es-ES" dirty="0">
                <a:solidFill>
                  <a:srgbClr val="FF6600"/>
                </a:solidFill>
                <a:latin typeface="Arial Black"/>
                <a:cs typeface="Arial Black"/>
              </a:rPr>
              <a:t>RENUNCIAS Y PENALIZACIONES</a:t>
            </a:r>
          </a:p>
          <a:p>
            <a:pPr marL="0" indent="0">
              <a:lnSpc>
                <a:spcPct val="80000"/>
              </a:lnSpc>
              <a:buNone/>
            </a:pPr>
            <a:endParaRPr lang="es-ES" sz="2800" b="1" dirty="0">
              <a:solidFill>
                <a:srgbClr val="FF6600"/>
              </a:solidFill>
              <a:latin typeface="Arial Black"/>
              <a:cs typeface="Arial Black"/>
            </a:endParaRPr>
          </a:p>
          <a:p>
            <a:pPr algn="just"/>
            <a:r>
              <a:rPr lang="en-GB" dirty="0"/>
              <a:t>Una </a:t>
            </a:r>
            <a:r>
              <a:rPr lang="en-GB" dirty="0" err="1"/>
              <a:t>vez</a:t>
            </a:r>
            <a:r>
              <a:rPr lang="en-GB" dirty="0"/>
              <a:t> </a:t>
            </a:r>
            <a:r>
              <a:rPr lang="en-GB" dirty="0" err="1"/>
              <a:t>aceptada</a:t>
            </a:r>
            <a:r>
              <a:rPr lang="en-GB" dirty="0"/>
              <a:t> la Plaza, la </a:t>
            </a:r>
            <a:r>
              <a:rPr lang="en-GB" dirty="0" err="1"/>
              <a:t>renuncia</a:t>
            </a:r>
            <a:r>
              <a:rPr lang="en-GB" dirty="0"/>
              <a:t> </a:t>
            </a:r>
            <a:r>
              <a:rPr lang="en-GB" dirty="0" err="1"/>
              <a:t>conlleva</a:t>
            </a:r>
            <a:r>
              <a:rPr lang="en-GB" dirty="0"/>
              <a:t> </a:t>
            </a:r>
            <a:r>
              <a:rPr lang="en-GB" dirty="0" err="1"/>
              <a:t>penalización</a:t>
            </a:r>
            <a:r>
              <a:rPr lang="en-GB" dirty="0"/>
              <a:t>, no </a:t>
            </a:r>
            <a:r>
              <a:rPr lang="en-GB" dirty="0" err="1"/>
              <a:t>pudiendo</a:t>
            </a:r>
            <a:r>
              <a:rPr lang="en-GB" dirty="0"/>
              <a:t> </a:t>
            </a:r>
            <a:r>
              <a:rPr lang="en-GB" dirty="0" err="1"/>
              <a:t>concurrir</a:t>
            </a:r>
            <a:r>
              <a:rPr lang="en-GB" dirty="0"/>
              <a:t> a </a:t>
            </a:r>
            <a:r>
              <a:rPr lang="en-GB" dirty="0" err="1"/>
              <a:t>ninguna</a:t>
            </a:r>
            <a:r>
              <a:rPr lang="en-GB" dirty="0"/>
              <a:t> </a:t>
            </a:r>
            <a:r>
              <a:rPr lang="en-GB" dirty="0" err="1"/>
              <a:t>convocatoria</a:t>
            </a:r>
            <a:r>
              <a:rPr lang="en-GB" dirty="0"/>
              <a:t> de </a:t>
            </a:r>
            <a:r>
              <a:rPr lang="en-GB" dirty="0" err="1"/>
              <a:t>movilidad</a:t>
            </a:r>
            <a:r>
              <a:rPr lang="en-GB" dirty="0"/>
              <a:t> del </a:t>
            </a:r>
            <a:r>
              <a:rPr lang="en-GB" dirty="0" err="1"/>
              <a:t>siguiente</a:t>
            </a:r>
            <a:r>
              <a:rPr lang="en-GB" dirty="0"/>
              <a:t> </a:t>
            </a:r>
            <a:r>
              <a:rPr lang="en-GB" dirty="0" err="1"/>
              <a:t>curso</a:t>
            </a:r>
            <a:endParaRPr lang="en-GB" dirty="0"/>
          </a:p>
          <a:p>
            <a:pPr algn="just"/>
            <a:endParaRPr lang="en-GB" dirty="0"/>
          </a:p>
          <a:p>
            <a:pPr algn="just"/>
            <a:r>
              <a:rPr lang="en-GB" dirty="0"/>
              <a:t>Se </a:t>
            </a:r>
            <a:r>
              <a:rPr lang="en-GB" dirty="0" err="1"/>
              <a:t>considerarán</a:t>
            </a:r>
            <a:r>
              <a:rPr lang="en-GB" dirty="0"/>
              <a:t> </a:t>
            </a:r>
            <a:r>
              <a:rPr lang="en-GB" dirty="0" err="1"/>
              <a:t>causas</a:t>
            </a:r>
            <a:r>
              <a:rPr lang="en-GB" dirty="0"/>
              <a:t> </a:t>
            </a:r>
            <a:r>
              <a:rPr lang="en-GB" dirty="0" err="1"/>
              <a:t>justificadas</a:t>
            </a:r>
            <a:r>
              <a:rPr lang="en-GB" dirty="0"/>
              <a:t> </a:t>
            </a:r>
            <a:r>
              <a:rPr lang="es-ES" dirty="0"/>
              <a:t>todas las relacionadas con la situación generadas por el conflicto de Ucrania. </a:t>
            </a:r>
            <a:r>
              <a:rPr lang="en-GB" dirty="0"/>
              <a:t>En </a:t>
            </a:r>
            <a:r>
              <a:rPr lang="en-GB" dirty="0" err="1"/>
              <a:t>este</a:t>
            </a:r>
            <a:r>
              <a:rPr lang="en-GB" dirty="0"/>
              <a:t> </a:t>
            </a:r>
            <a:r>
              <a:rPr lang="en-GB" dirty="0" err="1"/>
              <a:t>sentido</a:t>
            </a:r>
            <a:r>
              <a:rPr lang="en-GB" dirty="0"/>
              <a:t>, </a:t>
            </a:r>
            <a:r>
              <a:rPr lang="en-GB" dirty="0" err="1"/>
              <a:t>quienes</a:t>
            </a:r>
            <a:r>
              <a:rPr lang="en-GB" dirty="0"/>
              <a:t> </a:t>
            </a:r>
            <a:r>
              <a:rPr lang="en-GB" dirty="0" err="1"/>
              <a:t>hayan</a:t>
            </a:r>
            <a:r>
              <a:rPr lang="en-GB" dirty="0"/>
              <a:t> </a:t>
            </a:r>
            <a:r>
              <a:rPr lang="en-GB" dirty="0" err="1"/>
              <a:t>alegado</a:t>
            </a:r>
            <a:r>
              <a:rPr lang="en-GB" dirty="0"/>
              <a:t> </a:t>
            </a:r>
            <a:r>
              <a:rPr lang="en-GB" dirty="0" err="1"/>
              <a:t>esta</a:t>
            </a:r>
            <a:r>
              <a:rPr lang="en-GB" dirty="0"/>
              <a:t> causa para </a:t>
            </a:r>
            <a:r>
              <a:rPr lang="en-GB" dirty="0" err="1"/>
              <a:t>su</a:t>
            </a:r>
            <a:r>
              <a:rPr lang="en-GB" dirty="0"/>
              <a:t> </a:t>
            </a:r>
            <a:r>
              <a:rPr lang="en-GB" dirty="0" err="1"/>
              <a:t>renuncia</a:t>
            </a:r>
            <a:r>
              <a:rPr lang="en-GB" dirty="0"/>
              <a:t> </a:t>
            </a:r>
            <a:r>
              <a:rPr lang="en-GB" dirty="0" err="1"/>
              <a:t>en</a:t>
            </a:r>
            <a:r>
              <a:rPr lang="en-GB" dirty="0"/>
              <a:t> el </a:t>
            </a:r>
            <a:r>
              <a:rPr lang="en-GB" dirty="0" err="1"/>
              <a:t>curso</a:t>
            </a:r>
            <a:r>
              <a:rPr lang="en-GB" dirty="0"/>
              <a:t> 2023-2024 no </a:t>
            </a:r>
            <a:r>
              <a:rPr lang="en-GB" dirty="0" err="1"/>
              <a:t>tendrán</a:t>
            </a:r>
            <a:r>
              <a:rPr lang="en-GB" dirty="0"/>
              <a:t> </a:t>
            </a:r>
            <a:r>
              <a:rPr lang="en-GB" dirty="0" err="1"/>
              <a:t>penalización</a:t>
            </a:r>
            <a:r>
              <a:rPr lang="en-GB" dirty="0"/>
              <a:t> </a:t>
            </a:r>
            <a:r>
              <a:rPr lang="en-GB" dirty="0" err="1"/>
              <a:t>en</a:t>
            </a:r>
            <a:r>
              <a:rPr lang="en-GB" dirty="0"/>
              <a:t> la </a:t>
            </a:r>
            <a:r>
              <a:rPr lang="en-GB" dirty="0" err="1"/>
              <a:t>solicitud</a:t>
            </a:r>
            <a:r>
              <a:rPr lang="en-GB" dirty="0"/>
              <a:t> de plaza para el </a:t>
            </a:r>
            <a:r>
              <a:rPr lang="en-GB" dirty="0" err="1"/>
              <a:t>curso</a:t>
            </a:r>
            <a:r>
              <a:rPr lang="en-GB" dirty="0"/>
              <a:t> 2024-2025.</a:t>
            </a:r>
            <a:r>
              <a:rPr lang="es-ES" b="1" dirty="0">
                <a:solidFill>
                  <a:srgbClr val="FF0000"/>
                </a:solidFill>
                <a:latin typeface="Arial" charset="0"/>
              </a:rPr>
              <a:t> </a:t>
            </a:r>
          </a:p>
        </p:txBody>
      </p:sp>
      <p:sp>
        <p:nvSpPr>
          <p:cNvPr id="5"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6" name="Rectangle 5">
            <a:extLst>
              <a:ext uri="{FF2B5EF4-FFF2-40B4-BE49-F238E27FC236}">
                <a16:creationId xmlns:a16="http://schemas.microsoft.com/office/drawing/2014/main" id="{6448389A-823A-AD4A-A038-B17CD4A08F6A}"/>
              </a:ext>
            </a:extLst>
          </p:cNvPr>
          <p:cNvSpPr/>
          <p:nvPr/>
        </p:nvSpPr>
        <p:spPr>
          <a:xfrm>
            <a:off x="7308304" y="4077072"/>
            <a:ext cx="1259632" cy="400110"/>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Novedad</a:t>
            </a:r>
          </a:p>
        </p:txBody>
      </p:sp>
    </p:spTree>
    <p:extLst>
      <p:ext uri="{BB962C8B-B14F-4D97-AF65-F5344CB8AC3E}">
        <p14:creationId xmlns:p14="http://schemas.microsoft.com/office/powerpoint/2010/main" val="3340378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2276872"/>
            <a:ext cx="8712968" cy="41764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INCOMPATIBILIDADES</a:t>
            </a:r>
          </a:p>
          <a:p>
            <a:pPr>
              <a:buFont typeface="Symbol" pitchFamily="18" charset="2"/>
              <a:buNone/>
            </a:pPr>
            <a:endParaRPr lang="es-ES" sz="1500" dirty="0">
              <a:solidFill>
                <a:srgbClr val="FF6600"/>
              </a:solidFill>
              <a:latin typeface="Arial Black"/>
              <a:cs typeface="Arial Black"/>
            </a:endParaRPr>
          </a:p>
          <a:p>
            <a:pPr algn="just"/>
            <a:r>
              <a:rPr lang="en-GB" b="1" u="sng" dirty="0" err="1"/>
              <a:t>Será</a:t>
            </a:r>
            <a:r>
              <a:rPr lang="en-GB" b="1" u="sng" dirty="0"/>
              <a:t> compatible</a:t>
            </a:r>
            <a:r>
              <a:rPr lang="en-GB" dirty="0"/>
              <a:t> el </a:t>
            </a:r>
            <a:r>
              <a:rPr lang="en-GB" dirty="0" err="1"/>
              <a:t>disfrute</a:t>
            </a:r>
            <a:r>
              <a:rPr lang="en-GB" dirty="0"/>
              <a:t>, </a:t>
            </a:r>
            <a:r>
              <a:rPr lang="en-GB" dirty="0" err="1"/>
              <a:t>en</a:t>
            </a:r>
            <a:r>
              <a:rPr lang="en-GB" dirty="0"/>
              <a:t> un </a:t>
            </a:r>
            <a:r>
              <a:rPr lang="en-GB" dirty="0" err="1"/>
              <a:t>mismo</a:t>
            </a:r>
            <a:r>
              <a:rPr lang="en-GB" dirty="0"/>
              <a:t> </a:t>
            </a:r>
            <a:r>
              <a:rPr lang="en-GB" dirty="0" err="1"/>
              <a:t>curso</a:t>
            </a:r>
            <a:r>
              <a:rPr lang="en-GB" dirty="0"/>
              <a:t> </a:t>
            </a:r>
            <a:r>
              <a:rPr lang="en-GB" dirty="0" err="1"/>
              <a:t>académico</a:t>
            </a:r>
            <a:r>
              <a:rPr lang="en-GB" dirty="0"/>
              <a:t>, de </a:t>
            </a:r>
            <a:r>
              <a:rPr lang="en-GB" b="1" u="sng" dirty="0" err="1"/>
              <a:t>más</a:t>
            </a:r>
            <a:r>
              <a:rPr lang="en-GB" b="1" u="sng" dirty="0"/>
              <a:t> de una </a:t>
            </a:r>
            <a:r>
              <a:rPr lang="en-GB" b="1" u="sng" dirty="0" err="1"/>
              <a:t>beca</a:t>
            </a:r>
            <a:r>
              <a:rPr lang="en-GB" b="1" u="sng" dirty="0"/>
              <a:t> para </a:t>
            </a:r>
            <a:r>
              <a:rPr lang="en-GB" b="1" u="sng" dirty="0" err="1"/>
              <a:t>movilidad</a:t>
            </a:r>
            <a:r>
              <a:rPr lang="en-GB" b="1" u="sng" dirty="0"/>
              <a:t> Erasmus</a:t>
            </a:r>
            <a:r>
              <a:rPr lang="en-GB" dirty="0"/>
              <a:t>, tanto </a:t>
            </a:r>
            <a:r>
              <a:rPr lang="en-GB" dirty="0" err="1"/>
              <a:t>estudios</a:t>
            </a:r>
            <a:r>
              <a:rPr lang="en-GB" dirty="0"/>
              <a:t> </a:t>
            </a:r>
            <a:r>
              <a:rPr lang="en-GB" dirty="0" err="1"/>
              <a:t>como</a:t>
            </a:r>
            <a:r>
              <a:rPr lang="en-GB" dirty="0"/>
              <a:t> </a:t>
            </a:r>
            <a:r>
              <a:rPr lang="en-GB" dirty="0" err="1"/>
              <a:t>prácticas</a:t>
            </a:r>
            <a:r>
              <a:rPr lang="en-GB" dirty="0"/>
              <a:t>, </a:t>
            </a:r>
            <a:r>
              <a:rPr lang="en-GB" dirty="0" err="1"/>
              <a:t>así</a:t>
            </a:r>
            <a:r>
              <a:rPr lang="en-GB" dirty="0"/>
              <a:t> </a:t>
            </a:r>
            <a:r>
              <a:rPr lang="en-GB" dirty="0" err="1"/>
              <a:t>como</a:t>
            </a:r>
            <a:r>
              <a:rPr lang="en-GB" dirty="0"/>
              <a:t> con </a:t>
            </a:r>
            <a:r>
              <a:rPr lang="en-GB" b="1" u="sng" dirty="0"/>
              <a:t>el resto de </a:t>
            </a:r>
            <a:r>
              <a:rPr lang="en-GB" b="1" u="sng" dirty="0" err="1"/>
              <a:t>becas</a:t>
            </a:r>
            <a:r>
              <a:rPr lang="en-GB" b="1" u="sng" dirty="0"/>
              <a:t> de </a:t>
            </a:r>
            <a:r>
              <a:rPr lang="en-GB" b="1" u="sng" dirty="0" err="1"/>
              <a:t>movilidad</a:t>
            </a:r>
            <a:r>
              <a:rPr lang="en-GB" b="1" u="sng" dirty="0"/>
              <a:t> </a:t>
            </a:r>
            <a:r>
              <a:rPr lang="en-GB" dirty="0" err="1"/>
              <a:t>internacional</a:t>
            </a:r>
            <a:r>
              <a:rPr lang="en-GB" dirty="0"/>
              <a:t> con cargo a </a:t>
            </a:r>
            <a:r>
              <a:rPr lang="en-GB" dirty="0" err="1"/>
              <a:t>recursos</a:t>
            </a:r>
            <a:r>
              <a:rPr lang="en-GB" dirty="0"/>
              <a:t> </a:t>
            </a:r>
            <a:r>
              <a:rPr lang="en-GB" dirty="0" err="1"/>
              <a:t>propios</a:t>
            </a:r>
            <a:r>
              <a:rPr lang="en-GB" dirty="0"/>
              <a:t> de la Universidad de Córdoba o </a:t>
            </a:r>
            <a:r>
              <a:rPr lang="en-GB" dirty="0" err="1"/>
              <a:t>gestionadas</a:t>
            </a:r>
            <a:r>
              <a:rPr lang="en-GB" dirty="0"/>
              <a:t> por </a:t>
            </a:r>
            <a:r>
              <a:rPr lang="en-GB" dirty="0" err="1"/>
              <a:t>ella</a:t>
            </a:r>
            <a:r>
              <a:rPr lang="en-GB" dirty="0"/>
              <a:t>.</a:t>
            </a:r>
          </a:p>
          <a:p>
            <a:pPr algn="just"/>
            <a:endParaRPr lang="en-US" sz="2000" dirty="0"/>
          </a:p>
          <a:p>
            <a:pPr algn="just"/>
            <a:r>
              <a:rPr lang="en-US" dirty="0"/>
              <a:t>La </a:t>
            </a:r>
            <a:r>
              <a:rPr lang="en-US" dirty="0" err="1"/>
              <a:t>concesión</a:t>
            </a:r>
            <a:r>
              <a:rPr lang="en-US" dirty="0"/>
              <a:t> de </a:t>
            </a:r>
            <a:r>
              <a:rPr lang="en-US" dirty="0" err="1"/>
              <a:t>una</a:t>
            </a:r>
            <a:r>
              <a:rPr lang="en-US" dirty="0"/>
              <a:t> </a:t>
            </a:r>
            <a:r>
              <a:rPr lang="en-US" dirty="0" err="1"/>
              <a:t>ayuda</a:t>
            </a:r>
            <a:r>
              <a:rPr lang="en-US" dirty="0"/>
              <a:t> Erasmus+ </a:t>
            </a:r>
            <a:r>
              <a:rPr lang="en-US" dirty="0" err="1"/>
              <a:t>es</a:t>
            </a:r>
            <a:r>
              <a:rPr lang="en-US" dirty="0"/>
              <a:t> compatible con la </a:t>
            </a:r>
            <a:r>
              <a:rPr lang="en-US" dirty="0" err="1"/>
              <a:t>beca</a:t>
            </a:r>
            <a:r>
              <a:rPr lang="en-US" dirty="0"/>
              <a:t> general del Estado. </a:t>
            </a:r>
          </a:p>
          <a:p>
            <a:pPr>
              <a:buFontTx/>
              <a:buChar char="-"/>
            </a:pPr>
            <a:endParaRPr lang="es-ES" sz="3200" dirty="0"/>
          </a:p>
        </p:txBody>
      </p:sp>
      <p:sp>
        <p:nvSpPr>
          <p:cNvPr id="4" name="Rectangle 3">
            <a:extLst>
              <a:ext uri="{FF2B5EF4-FFF2-40B4-BE49-F238E27FC236}">
                <a16:creationId xmlns:a16="http://schemas.microsoft.com/office/drawing/2014/main" id="{A9F1D64F-183C-DD4C-A956-B25B33FEC4DC}"/>
              </a:ext>
            </a:extLst>
          </p:cNvPr>
          <p:cNvSpPr/>
          <p:nvPr/>
        </p:nvSpPr>
        <p:spPr>
          <a:xfrm>
            <a:off x="7524328" y="2636912"/>
            <a:ext cx="1259632" cy="400110"/>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Novedad</a:t>
            </a:r>
          </a:p>
        </p:txBody>
      </p:sp>
    </p:spTree>
    <p:extLst>
      <p:ext uri="{BB962C8B-B14F-4D97-AF65-F5344CB8AC3E}">
        <p14:creationId xmlns:p14="http://schemas.microsoft.com/office/powerpoint/2010/main" val="1880822072"/>
      </p:ext>
    </p:extLst>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5" name="Rectangle 3"/>
          <p:cNvSpPr txBox="1">
            <a:spLocks noChangeArrowheads="1"/>
          </p:cNvSpPr>
          <p:nvPr/>
        </p:nvSpPr>
        <p:spPr>
          <a:xfrm>
            <a:off x="251520" y="2060848"/>
            <a:ext cx="8712968" cy="439248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Symbol" pitchFamily="18" charset="2"/>
              <a:buNone/>
            </a:pPr>
            <a:r>
              <a:rPr lang="es-ES" sz="2800" dirty="0">
                <a:solidFill>
                  <a:srgbClr val="FF6600"/>
                </a:solidFill>
                <a:latin typeface="Arial Black"/>
                <a:cs typeface="Arial Black"/>
              </a:rPr>
              <a:t>OBLIGACIÓNES DE LOS BENEFICIARIOS</a:t>
            </a:r>
          </a:p>
          <a:p>
            <a:pPr>
              <a:buFont typeface="Symbol" pitchFamily="18" charset="2"/>
              <a:buNone/>
            </a:pPr>
            <a:endParaRPr lang="es-ES" sz="1500" dirty="0">
              <a:solidFill>
                <a:srgbClr val="FF6600"/>
              </a:solidFill>
              <a:latin typeface="Arial Black"/>
              <a:cs typeface="Arial Black"/>
            </a:endParaRPr>
          </a:p>
          <a:p>
            <a:pPr>
              <a:buFontTx/>
              <a:buChar char="-"/>
            </a:pPr>
            <a:r>
              <a:rPr lang="es-ES" sz="2600" dirty="0"/>
              <a:t>Asistir a las reuniones informativas que se celebren para la preparación de la estancia </a:t>
            </a:r>
            <a:r>
              <a:rPr lang="es-ES" sz="2600" dirty="0">
                <a:solidFill>
                  <a:srgbClr val="3366FF"/>
                </a:solidFill>
              </a:rPr>
              <a:t>(tanto en el centro como en la ORI)</a:t>
            </a:r>
          </a:p>
          <a:p>
            <a:pPr>
              <a:buFontTx/>
              <a:buChar char="-"/>
            </a:pPr>
            <a:r>
              <a:rPr lang="es-ES" sz="2600" dirty="0"/>
              <a:t>Reunión informativa POSTERIOR con los SELECCIONADOS para gestionar acuerdo de estudios (Aprox. Junio-Julio 2021)          </a:t>
            </a:r>
          </a:p>
          <a:p>
            <a:pPr>
              <a:buFontTx/>
              <a:buChar char="-"/>
            </a:pPr>
            <a:r>
              <a:rPr lang="es-ES" sz="2600" dirty="0"/>
              <a:t>Entregar rellena la encuesta de calidad en cuanto a temas relacionados con la movilidad.</a:t>
            </a:r>
          </a:p>
        </p:txBody>
      </p:sp>
    </p:spTree>
    <p:extLst>
      <p:ext uri="{BB962C8B-B14F-4D97-AF65-F5344CB8AC3E}">
        <p14:creationId xmlns:p14="http://schemas.microsoft.com/office/powerpoint/2010/main" val="3996240471"/>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51520" y="4770579"/>
            <a:ext cx="8640960" cy="1555750"/>
          </a:xfrm>
        </p:spPr>
        <p:txBody>
          <a:bodyPr/>
          <a:lstStyle/>
          <a:p>
            <a:pPr eaLnBrk="1" hangingPunct="1"/>
            <a:r>
              <a:rPr lang="es-ES_tradnl" sz="8000" b="1" i="1" dirty="0">
                <a:solidFill>
                  <a:srgbClr val="FF0000"/>
                </a:solidFill>
                <a:effectLst>
                  <a:outerShdw blurRad="38100" dist="38100" dir="2700000" algn="tl">
                    <a:srgbClr val="000000">
                      <a:alpha val="43137"/>
                    </a:srgbClr>
                  </a:outerShdw>
                </a:effectLst>
                <a:latin typeface="Arial Black" charset="0"/>
              </a:rPr>
              <a:t>PLAZAS</a:t>
            </a:r>
            <a:endParaRPr lang="es-ES" sz="8000" b="1" i="1" dirty="0">
              <a:solidFill>
                <a:srgbClr val="FF0000"/>
              </a:solidFill>
              <a:effectLst>
                <a:outerShdw blurRad="38100" dist="38100" dir="2700000" algn="tl">
                  <a:srgbClr val="000000">
                    <a:alpha val="43137"/>
                  </a:srgbClr>
                </a:outerShdw>
              </a:effectLst>
              <a:latin typeface="Arial Black" charset="0"/>
            </a:endParaRPr>
          </a:p>
        </p:txBody>
      </p:sp>
      <p:pic>
        <p:nvPicPr>
          <p:cNvPr id="22531" name="Picture 4" descr="j043487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035" y="890337"/>
            <a:ext cx="4040965" cy="3672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erasmus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176" y="692696"/>
            <a:ext cx="3736056" cy="4176464"/>
          </a:xfrm>
          <a:prstGeom prst="rect">
            <a:avLst/>
          </a:prstGeom>
          <a:ln>
            <a:noFill/>
          </a:ln>
          <a:effectLst>
            <a:softEdge rad="112500"/>
          </a:effectLst>
        </p:spPr>
      </p:pic>
    </p:spTree>
    <p:extLst>
      <p:ext uri="{BB962C8B-B14F-4D97-AF65-F5344CB8AC3E}">
        <p14:creationId xmlns:p14="http://schemas.microsoft.com/office/powerpoint/2010/main" val="14758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68" decel="100000"/>
                                        <p:tgtEl>
                                          <p:spTgt spid="18434"/>
                                        </p:tgtEl>
                                      </p:cBhvr>
                                    </p:animEffect>
                                    <p:animScale>
                                      <p:cBhvr>
                                        <p:cTn id="8" dur="768" decel="100000"/>
                                        <p:tgtEl>
                                          <p:spTgt spid="18434"/>
                                        </p:tgtEl>
                                      </p:cBhvr>
                                      <p:from x="10000" y="10000"/>
                                      <p:to x="200000" y="450000"/>
                                    </p:animScale>
                                    <p:animScale>
                                      <p:cBhvr>
                                        <p:cTn id="9" dur="1230" accel="100000" fill="hold">
                                          <p:stCondLst>
                                            <p:cond delay="768"/>
                                          </p:stCondLst>
                                        </p:cTn>
                                        <p:tgtEl>
                                          <p:spTgt spid="18434"/>
                                        </p:tgtEl>
                                      </p:cBhvr>
                                      <p:from x="200000" y="450000"/>
                                      <p:to x="100000" y="100000"/>
                                    </p:animScale>
                                    <p:set>
                                      <p:cBhvr>
                                        <p:cTn id="10" dur="768" fill="hold"/>
                                        <p:tgtEl>
                                          <p:spTgt spid="18434"/>
                                        </p:tgtEl>
                                        <p:attrNameLst>
                                          <p:attrName>ppt_x</p:attrName>
                                        </p:attrNameLst>
                                      </p:cBhvr>
                                      <p:to>
                                        <p:strVal val="(0.5)"/>
                                      </p:to>
                                    </p:set>
                                    <p:anim from="(0.5)" to="(#ppt_x)" calcmode="lin" valueType="num">
                                      <p:cBhvr>
                                        <p:cTn id="11" dur="1230" accel="100000" fill="hold">
                                          <p:stCondLst>
                                            <p:cond delay="768"/>
                                          </p:stCondLst>
                                        </p:cTn>
                                        <p:tgtEl>
                                          <p:spTgt spid="18434"/>
                                        </p:tgtEl>
                                        <p:attrNameLst>
                                          <p:attrName>ppt_x</p:attrName>
                                        </p:attrNameLst>
                                      </p:cBhvr>
                                    </p:anim>
                                    <p:set>
                                      <p:cBhvr>
                                        <p:cTn id="12" dur="768" fill="hold"/>
                                        <p:tgtEl>
                                          <p:spTgt spid="18434"/>
                                        </p:tgtEl>
                                        <p:attrNameLst>
                                          <p:attrName>ppt_y</p:attrName>
                                        </p:attrNameLst>
                                      </p:cBhvr>
                                      <p:to>
                                        <p:strVal val="(#ppt_y+0.4)"/>
                                      </p:to>
                                    </p:set>
                                    <p:anim from="(#ppt_y+0.4)" to="(#ppt_y)" calcmode="lin" valueType="num">
                                      <p:cBhvr>
                                        <p:cTn id="13" dur="1230" accel="100000" fill="hold">
                                          <p:stCondLst>
                                            <p:cond delay="768"/>
                                          </p:stCondLst>
                                        </p:cTn>
                                        <p:tgtEl>
                                          <p:spTgt spid="184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395536" y="1772816"/>
            <a:ext cx="8291513" cy="637531"/>
          </a:xfrm>
        </p:spPr>
        <p:txBody>
          <a:bodyPr>
            <a:normAutofit fontScale="92500"/>
          </a:bodyPr>
          <a:lstStyle/>
          <a:p>
            <a:pPr algn="ctr" eaLnBrk="1" hangingPunct="1">
              <a:buFontTx/>
              <a:buNone/>
            </a:pPr>
            <a:r>
              <a:rPr lang="es-ES" sz="3600" b="1" dirty="0">
                <a:solidFill>
                  <a:srgbClr val="00B05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ESTUDIANTES DE VETERINARIA</a:t>
            </a:r>
          </a:p>
          <a:p>
            <a:pPr eaLnBrk="1" hangingPunct="1">
              <a:buFontTx/>
              <a:buNone/>
            </a:pPr>
            <a:endParaRPr lang="es-ES" sz="3600" b="1" dirty="0">
              <a:solidFill>
                <a:srgbClr val="00B05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eaLnBrk="1" hangingPunct="1">
              <a:buFontTx/>
              <a:buNone/>
            </a:pPr>
            <a:endParaRPr lang="es-ES" sz="2800" dirty="0">
              <a:latin typeface="Arial" charset="0"/>
            </a:endParaRPr>
          </a:p>
        </p:txBody>
      </p:sp>
      <p:pic>
        <p:nvPicPr>
          <p:cNvPr id="19459" name="Picture 4" descr="j043181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195736" y="2636912"/>
            <a:ext cx="4891559" cy="3672408"/>
          </a:xfrm>
          <a:noFill/>
        </p:spPr>
      </p:pic>
      <p:sp>
        <p:nvSpPr>
          <p:cNvPr id="5"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1721709923"/>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quema de país de mapa de bandera de alemania con bandera ...">
            <a:extLst>
              <a:ext uri="{FF2B5EF4-FFF2-40B4-BE49-F238E27FC236}">
                <a16:creationId xmlns:a16="http://schemas.microsoft.com/office/drawing/2014/main" id="{FB1BDC5D-002A-0C60-5139-5B8B281E0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3434" y="2600529"/>
            <a:ext cx="1891506" cy="18915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E34EE7A-1EB1-45D7-81A2-0B6A6D161D72}"/>
              </a:ext>
            </a:extLst>
          </p:cNvPr>
          <p:cNvPicPr>
            <a:picLocks noChangeAspect="1"/>
          </p:cNvPicPr>
          <p:nvPr/>
        </p:nvPicPr>
        <p:blipFill>
          <a:blip r:embed="rId3" cstate="print"/>
          <a:stretch>
            <a:fillRect/>
          </a:stretch>
        </p:blipFill>
        <p:spPr>
          <a:xfrm>
            <a:off x="6529974" y="4725143"/>
            <a:ext cx="1784699" cy="1368153"/>
          </a:xfrm>
          <a:prstGeom prst="rect">
            <a:avLst/>
          </a:prstGeom>
        </p:spPr>
      </p:pic>
      <p:sp>
        <p:nvSpPr>
          <p:cNvPr id="27650"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7679" name="8 CuadroTexto"/>
          <p:cNvSpPr txBox="1">
            <a:spLocks noChangeArrowheads="1"/>
          </p:cNvSpPr>
          <p:nvPr/>
        </p:nvSpPr>
        <p:spPr bwMode="auto">
          <a:xfrm>
            <a:off x="6340084" y="2276475"/>
            <a:ext cx="23042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ALEMANIA</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1" name="5 Tabla">
            <a:extLst>
              <a:ext uri="{FF2B5EF4-FFF2-40B4-BE49-F238E27FC236}">
                <a16:creationId xmlns:a16="http://schemas.microsoft.com/office/drawing/2014/main" id="{A43B3010-A500-49C1-86DA-FC6418BDD595}"/>
              </a:ext>
            </a:extLst>
          </p:cNvPr>
          <p:cNvGraphicFramePr>
            <a:graphicFrameLocks noGrp="1"/>
          </p:cNvGraphicFramePr>
          <p:nvPr>
            <p:extLst>
              <p:ext uri="{D42A27DB-BD31-4B8C-83A1-F6EECF244321}">
                <p14:modId xmlns:p14="http://schemas.microsoft.com/office/powerpoint/2010/main" val="2218045081"/>
              </p:ext>
            </p:extLst>
          </p:nvPr>
        </p:nvGraphicFramePr>
        <p:xfrm>
          <a:off x="323527" y="2348605"/>
          <a:ext cx="5688631" cy="1663517"/>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ALEMÁN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BERLIN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SI</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HANNOVER</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SÍ</a:t>
                      </a:r>
                    </a:p>
                  </a:txBody>
                  <a:tcPr anchor="ctr" horzOverflow="overflow"/>
                </a:tc>
                <a:extLst>
                  <a:ext uri="{0D108BD9-81ED-4DB2-BD59-A6C34878D82A}">
                    <a16:rowId xmlns:a16="http://schemas.microsoft.com/office/drawing/2014/main" val="10001"/>
                  </a:ext>
                </a:extLst>
              </a:tr>
            </a:tbl>
          </a:graphicData>
        </a:graphic>
      </p:graphicFrame>
      <p:graphicFrame>
        <p:nvGraphicFramePr>
          <p:cNvPr id="9" name="5 Tabla">
            <a:extLst>
              <a:ext uri="{FF2B5EF4-FFF2-40B4-BE49-F238E27FC236}">
                <a16:creationId xmlns:a16="http://schemas.microsoft.com/office/drawing/2014/main" id="{9747D038-7557-4A28-AF34-C770CDE4D759}"/>
              </a:ext>
            </a:extLst>
          </p:cNvPr>
          <p:cNvGraphicFramePr>
            <a:graphicFrameLocks noGrp="1"/>
          </p:cNvGraphicFramePr>
          <p:nvPr>
            <p:extLst>
              <p:ext uri="{D42A27DB-BD31-4B8C-83A1-F6EECF244321}">
                <p14:modId xmlns:p14="http://schemas.microsoft.com/office/powerpoint/2010/main" val="3188304192"/>
              </p:ext>
            </p:extLst>
          </p:nvPr>
        </p:nvGraphicFramePr>
        <p:xfrm>
          <a:off x="357158" y="4357694"/>
          <a:ext cx="5688631" cy="1738620"/>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STARA*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SÍ</a:t>
                      </a: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SOFIA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3"/>
                  </a:ext>
                </a:extLst>
              </a:tr>
            </a:tbl>
          </a:graphicData>
        </a:graphic>
      </p:graphicFrame>
      <p:sp>
        <p:nvSpPr>
          <p:cNvPr id="12" name="8 CuadroTexto">
            <a:extLst>
              <a:ext uri="{FF2B5EF4-FFF2-40B4-BE49-F238E27FC236}">
                <a16:creationId xmlns:a16="http://schemas.microsoft.com/office/drawing/2014/main" id="{98D0332F-23DA-4528-8B50-978CC29CFDAD}"/>
              </a:ext>
            </a:extLst>
          </p:cNvPr>
          <p:cNvSpPr txBox="1">
            <a:spLocks noChangeArrowheads="1"/>
          </p:cNvSpPr>
          <p:nvPr/>
        </p:nvSpPr>
        <p:spPr bwMode="auto">
          <a:xfrm>
            <a:off x="6340084" y="4444370"/>
            <a:ext cx="23042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BULGARIA</a:t>
            </a:r>
          </a:p>
        </p:txBody>
      </p:sp>
      <p:sp>
        <p:nvSpPr>
          <p:cNvPr id="13" name="TextBox 12">
            <a:extLst>
              <a:ext uri="{FF2B5EF4-FFF2-40B4-BE49-F238E27FC236}">
                <a16:creationId xmlns:a16="http://schemas.microsoft.com/office/drawing/2014/main" id="{0B1AAC05-3448-4CCB-9620-BC0F5264FBBE}"/>
              </a:ext>
            </a:extLst>
          </p:cNvPr>
          <p:cNvSpPr txBox="1"/>
          <p:nvPr/>
        </p:nvSpPr>
        <p:spPr>
          <a:xfrm>
            <a:off x="282870" y="6309320"/>
            <a:ext cx="6593386" cy="369332"/>
          </a:xfrm>
          <a:prstGeom prst="rect">
            <a:avLst/>
          </a:prstGeom>
          <a:noFill/>
        </p:spPr>
        <p:txBody>
          <a:bodyPr wrap="square" rtlCol="0">
            <a:spAutoFit/>
          </a:bodyPr>
          <a:lstStyle/>
          <a:p>
            <a:r>
              <a:rPr lang="es-ES" dirty="0"/>
              <a:t>* Asignaturas de los tres primeros cursos disponibles en inglés</a:t>
            </a:r>
          </a:p>
        </p:txBody>
      </p:sp>
      <p:sp>
        <p:nvSpPr>
          <p:cNvPr id="2" name="8 CuadroTexto">
            <a:extLst>
              <a:ext uri="{FF2B5EF4-FFF2-40B4-BE49-F238E27FC236}">
                <a16:creationId xmlns:a16="http://schemas.microsoft.com/office/drawing/2014/main" id="{80C9E286-2DD3-C1DB-60AE-44075BED0E31}"/>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2795836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A1461-9FA1-4A8B-BE0B-90120219DCDA}"/>
              </a:ext>
            </a:extLst>
          </p:cNvPr>
          <p:cNvPicPr>
            <a:picLocks noChangeAspect="1"/>
          </p:cNvPicPr>
          <p:nvPr/>
        </p:nvPicPr>
        <p:blipFill rotWithShape="1">
          <a:blip r:embed="rId2" cstate="print"/>
          <a:srcRect t="11547" b="16301"/>
          <a:stretch/>
        </p:blipFill>
        <p:spPr>
          <a:xfrm>
            <a:off x="6018989" y="4889296"/>
            <a:ext cx="2327673" cy="1276008"/>
          </a:xfrm>
          <a:prstGeom prst="rect">
            <a:avLst/>
          </a:prstGeom>
        </p:spPr>
      </p:pic>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3" name="5 Tabla">
            <a:extLst>
              <a:ext uri="{FF2B5EF4-FFF2-40B4-BE49-F238E27FC236}">
                <a16:creationId xmlns:a16="http://schemas.microsoft.com/office/drawing/2014/main" id="{10AC0AF7-2590-42ED-8515-52599184DE0C}"/>
              </a:ext>
            </a:extLst>
          </p:cNvPr>
          <p:cNvGraphicFramePr>
            <a:graphicFrameLocks noGrp="1"/>
          </p:cNvGraphicFramePr>
          <p:nvPr>
            <p:extLst>
              <p:ext uri="{D42A27DB-BD31-4B8C-83A1-F6EECF244321}">
                <p14:modId xmlns:p14="http://schemas.microsoft.com/office/powerpoint/2010/main" val="1267543462"/>
              </p:ext>
            </p:extLst>
          </p:nvPr>
        </p:nvGraphicFramePr>
        <p:xfrm>
          <a:off x="246203" y="4394363"/>
          <a:ext cx="5765956" cy="1036320"/>
        </p:xfrm>
        <a:graphic>
          <a:graphicData uri="http://schemas.openxmlformats.org/drawingml/2006/table">
            <a:tbl>
              <a:tblPr firstRow="1" bandRow="1">
                <a:tableStyleId>{C4B1156A-380E-4F78-BDF5-A606A8083BF9}</a:tableStyleId>
              </a:tblPr>
              <a:tblGrid>
                <a:gridCol w="1510038">
                  <a:extLst>
                    <a:ext uri="{9D8B030D-6E8A-4147-A177-3AD203B41FA5}">
                      <a16:colId xmlns:a16="http://schemas.microsoft.com/office/drawing/2014/main" val="20000"/>
                    </a:ext>
                  </a:extLst>
                </a:gridCol>
                <a:gridCol w="983349">
                  <a:extLst>
                    <a:ext uri="{9D8B030D-6E8A-4147-A177-3AD203B41FA5}">
                      <a16:colId xmlns:a16="http://schemas.microsoft.com/office/drawing/2014/main" val="20001"/>
                    </a:ext>
                  </a:extLst>
                </a:gridCol>
                <a:gridCol w="857101">
                  <a:extLst>
                    <a:ext uri="{9D8B030D-6E8A-4147-A177-3AD203B41FA5}">
                      <a16:colId xmlns:a16="http://schemas.microsoft.com/office/drawing/2014/main" val="20002"/>
                    </a:ext>
                  </a:extLst>
                </a:gridCol>
                <a:gridCol w="1168775">
                  <a:extLst>
                    <a:ext uri="{9D8B030D-6E8A-4147-A177-3AD203B41FA5}">
                      <a16:colId xmlns:a16="http://schemas.microsoft.com/office/drawing/2014/main" val="20003"/>
                    </a:ext>
                  </a:extLst>
                </a:gridCol>
                <a:gridCol w="1246693">
                  <a:extLst>
                    <a:ext uri="{9D8B030D-6E8A-4147-A177-3AD203B41FA5}">
                      <a16:colId xmlns:a16="http://schemas.microsoft.com/office/drawing/2014/main" val="20004"/>
                    </a:ext>
                  </a:extLst>
                </a:gridCol>
              </a:tblGrid>
              <a:tr h="432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240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110839900"/>
                  </a:ext>
                </a:extLst>
              </a:tr>
              <a:tr h="253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BRNO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4"/>
                  </a:ext>
                </a:extLst>
              </a:tr>
            </a:tbl>
          </a:graphicData>
        </a:graphic>
      </p:graphicFrame>
      <p:graphicFrame>
        <p:nvGraphicFramePr>
          <p:cNvPr id="14" name="5 Tabla">
            <a:extLst>
              <a:ext uri="{FF2B5EF4-FFF2-40B4-BE49-F238E27FC236}">
                <a16:creationId xmlns:a16="http://schemas.microsoft.com/office/drawing/2014/main" id="{C5B2A87D-25CB-4F93-BBFD-C7DB096C4737}"/>
              </a:ext>
            </a:extLst>
          </p:cNvPr>
          <p:cNvGraphicFramePr>
            <a:graphicFrameLocks noGrp="1"/>
          </p:cNvGraphicFramePr>
          <p:nvPr>
            <p:extLst>
              <p:ext uri="{D42A27DB-BD31-4B8C-83A1-F6EECF244321}">
                <p14:modId xmlns:p14="http://schemas.microsoft.com/office/powerpoint/2010/main" val="1397096325"/>
              </p:ext>
            </p:extLst>
          </p:nvPr>
        </p:nvGraphicFramePr>
        <p:xfrm>
          <a:off x="251520" y="2432796"/>
          <a:ext cx="5760639" cy="1120057"/>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2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02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110839900"/>
                  </a:ext>
                </a:extLst>
              </a:tr>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KOSIÇE*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785D3DD-6E66-4CD1-88E3-5B4BEA8F7642}"/>
              </a:ext>
            </a:extLst>
          </p:cNvPr>
          <p:cNvSpPr txBox="1"/>
          <p:nvPr/>
        </p:nvSpPr>
        <p:spPr>
          <a:xfrm>
            <a:off x="1689178" y="3552853"/>
            <a:ext cx="4250974" cy="646331"/>
          </a:xfrm>
          <a:prstGeom prst="rect">
            <a:avLst/>
          </a:prstGeom>
          <a:noFill/>
        </p:spPr>
        <p:txBody>
          <a:bodyPr wrap="square" rtlCol="0">
            <a:spAutoFit/>
          </a:bodyPr>
          <a:lstStyle/>
          <a:p>
            <a:r>
              <a:rPr lang="es-ES" dirty="0"/>
              <a:t>* Condiciones especiales </a:t>
            </a:r>
          </a:p>
          <a:p>
            <a:r>
              <a:rPr lang="es-ES" dirty="0"/>
              <a:t>Ver página web Facultad</a:t>
            </a:r>
          </a:p>
        </p:txBody>
      </p:sp>
      <p:sp>
        <p:nvSpPr>
          <p:cNvPr id="17" name="11 CuadroTexto">
            <a:extLst>
              <a:ext uri="{FF2B5EF4-FFF2-40B4-BE49-F238E27FC236}">
                <a16:creationId xmlns:a16="http://schemas.microsoft.com/office/drawing/2014/main" id="{06B53248-6AD2-453F-8EFB-367960F61711}"/>
              </a:ext>
            </a:extLst>
          </p:cNvPr>
          <p:cNvSpPr txBox="1">
            <a:spLocks noChangeArrowheads="1"/>
          </p:cNvSpPr>
          <p:nvPr/>
        </p:nvSpPr>
        <p:spPr bwMode="auto">
          <a:xfrm>
            <a:off x="6255220" y="4315280"/>
            <a:ext cx="270109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REP. CHECA</a:t>
            </a:r>
          </a:p>
        </p:txBody>
      </p:sp>
      <p:sp>
        <p:nvSpPr>
          <p:cNvPr id="18" name="11 CuadroTexto">
            <a:extLst>
              <a:ext uri="{FF2B5EF4-FFF2-40B4-BE49-F238E27FC236}">
                <a16:creationId xmlns:a16="http://schemas.microsoft.com/office/drawing/2014/main" id="{D9852EE6-DF4C-4F57-9AC3-8BCC0DCD4625}"/>
              </a:ext>
            </a:extLst>
          </p:cNvPr>
          <p:cNvSpPr txBox="1">
            <a:spLocks noChangeArrowheads="1"/>
          </p:cNvSpPr>
          <p:nvPr/>
        </p:nvSpPr>
        <p:spPr bwMode="auto">
          <a:xfrm>
            <a:off x="6160291" y="2330668"/>
            <a:ext cx="289095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ESLOVAQUIA</a:t>
            </a:r>
          </a:p>
        </p:txBody>
      </p:sp>
      <p:pic>
        <p:nvPicPr>
          <p:cNvPr id="2" name="Picture 1">
            <a:extLst>
              <a:ext uri="{FF2B5EF4-FFF2-40B4-BE49-F238E27FC236}">
                <a16:creationId xmlns:a16="http://schemas.microsoft.com/office/drawing/2014/main" id="{590C0690-1CE4-4D9B-A576-96972EB66352}"/>
              </a:ext>
            </a:extLst>
          </p:cNvPr>
          <p:cNvPicPr>
            <a:picLocks noChangeAspect="1"/>
          </p:cNvPicPr>
          <p:nvPr/>
        </p:nvPicPr>
        <p:blipFill rotWithShape="1">
          <a:blip r:embed="rId3" cstate="print"/>
          <a:srcRect t="6484" b="7263"/>
          <a:stretch/>
        </p:blipFill>
        <p:spPr>
          <a:xfrm>
            <a:off x="6467158" y="2815195"/>
            <a:ext cx="2277220" cy="1227610"/>
          </a:xfrm>
          <a:prstGeom prst="rect">
            <a:avLst/>
          </a:prstGeom>
        </p:spPr>
      </p:pic>
      <p:sp>
        <p:nvSpPr>
          <p:cNvPr id="5" name="8 CuadroTexto">
            <a:extLst>
              <a:ext uri="{FF2B5EF4-FFF2-40B4-BE49-F238E27FC236}">
                <a16:creationId xmlns:a16="http://schemas.microsoft.com/office/drawing/2014/main" id="{E83EE2BB-AD48-F0FF-0F5D-0B9D39F7314A}"/>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172275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2F69C6E-7B66-994A-F00E-1F478715330D}"/>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046D23C2-5532-1A0B-FF65-D5FBB3042438}"/>
              </a:ext>
            </a:extLst>
          </p:cNvPr>
          <p:cNvPicPr>
            <a:picLocks noChangeAspect="1"/>
          </p:cNvPicPr>
          <p:nvPr/>
        </p:nvPicPr>
        <p:blipFill>
          <a:blip r:embed="rId2"/>
          <a:stretch>
            <a:fillRect/>
          </a:stretch>
        </p:blipFill>
        <p:spPr>
          <a:xfrm>
            <a:off x="2146165" y="0"/>
            <a:ext cx="4851670" cy="6858000"/>
          </a:xfrm>
          <a:prstGeom prst="rect">
            <a:avLst/>
          </a:prstGeom>
        </p:spPr>
      </p:pic>
    </p:spTree>
    <p:extLst>
      <p:ext uri="{BB962C8B-B14F-4D97-AF65-F5344CB8AC3E}">
        <p14:creationId xmlns:p14="http://schemas.microsoft.com/office/powerpoint/2010/main" val="1895048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a de la bandera de Bélgica | Bolsa de tela">
            <a:extLst>
              <a:ext uri="{FF2B5EF4-FFF2-40B4-BE49-F238E27FC236}">
                <a16:creationId xmlns:a16="http://schemas.microsoft.com/office/drawing/2014/main" id="{D470866C-C907-DE5F-1E82-521715448F9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00" t="27195" r="11401" b="26900"/>
          <a:stretch/>
        </p:blipFill>
        <p:spPr bwMode="auto">
          <a:xfrm>
            <a:off x="6335948" y="4759261"/>
            <a:ext cx="1708295" cy="1343932"/>
          </a:xfrm>
          <a:prstGeom prst="rect">
            <a:avLst/>
          </a:prstGeom>
          <a:noFill/>
          <a:extLst>
            <a:ext uri="{909E8E84-426E-40DD-AFC4-6F175D3DCCD1}">
              <a14:hiddenFill xmlns:a14="http://schemas.microsoft.com/office/drawing/2010/main">
                <a:solidFill>
                  <a:srgbClr val="FFFFFF"/>
                </a:solidFill>
              </a14:hiddenFill>
            </a:ext>
          </a:extLst>
        </p:spPr>
      </p:pic>
      <p:sp>
        <p:nvSpPr>
          <p:cNvPr id="26626"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675" name="8 CuadroTexto"/>
          <p:cNvSpPr txBox="1">
            <a:spLocks noChangeArrowheads="1"/>
          </p:cNvSpPr>
          <p:nvPr/>
        </p:nvSpPr>
        <p:spPr bwMode="auto">
          <a:xfrm>
            <a:off x="6335948" y="1865075"/>
            <a:ext cx="223274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dirty="0">
                <a:solidFill>
                  <a:srgbClr val="00B050"/>
                </a:solidFill>
                <a:effectLst>
                  <a:outerShdw blurRad="38100" dist="38100" dir="2700000" algn="tl">
                    <a:srgbClr val="000000">
                      <a:alpha val="43137"/>
                    </a:srgbClr>
                  </a:outerShdw>
                </a:effectLst>
              </a:rPr>
              <a:t>FRANCIA</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1" name="5 Tabla">
            <a:extLst>
              <a:ext uri="{FF2B5EF4-FFF2-40B4-BE49-F238E27FC236}">
                <a16:creationId xmlns:a16="http://schemas.microsoft.com/office/drawing/2014/main" id="{BBA0B362-DAA3-4989-BEC6-4E09E78F82B7}"/>
              </a:ext>
            </a:extLst>
          </p:cNvPr>
          <p:cNvGraphicFramePr>
            <a:graphicFrameLocks noGrp="1"/>
          </p:cNvGraphicFramePr>
          <p:nvPr>
            <p:extLst>
              <p:ext uri="{D42A27DB-BD31-4B8C-83A1-F6EECF244321}">
                <p14:modId xmlns:p14="http://schemas.microsoft.com/office/powerpoint/2010/main" val="2727169844"/>
              </p:ext>
            </p:extLst>
          </p:nvPr>
        </p:nvGraphicFramePr>
        <p:xfrm>
          <a:off x="276002" y="1984737"/>
          <a:ext cx="5688631" cy="2189749"/>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FRANCÉS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NANTES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LYON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6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1"/>
                  </a:ext>
                </a:extLst>
              </a:tr>
              <a:tr h="526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TOULOUSSE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2"/>
                  </a:ext>
                </a:extLst>
              </a:tr>
            </a:tbl>
          </a:graphicData>
        </a:graphic>
      </p:graphicFrame>
      <p:graphicFrame>
        <p:nvGraphicFramePr>
          <p:cNvPr id="12" name="5 Tabla">
            <a:extLst>
              <a:ext uri="{FF2B5EF4-FFF2-40B4-BE49-F238E27FC236}">
                <a16:creationId xmlns:a16="http://schemas.microsoft.com/office/drawing/2014/main" id="{92CB4A87-5E5B-4F01-BEB1-30F9F39CA6AA}"/>
              </a:ext>
            </a:extLst>
          </p:cNvPr>
          <p:cNvGraphicFramePr>
            <a:graphicFrameLocks noGrp="1"/>
          </p:cNvGraphicFramePr>
          <p:nvPr>
            <p:extLst>
              <p:ext uri="{D42A27DB-BD31-4B8C-83A1-F6EECF244321}">
                <p14:modId xmlns:p14="http://schemas.microsoft.com/office/powerpoint/2010/main" val="2141527951"/>
              </p:ext>
            </p:extLst>
          </p:nvPr>
        </p:nvGraphicFramePr>
        <p:xfrm>
          <a:off x="317665" y="4466224"/>
          <a:ext cx="5688631" cy="1343931"/>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4324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73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cap="none" normalizeH="0" baseline="0" dirty="0">
                          <a:ln>
                            <a:noFill/>
                          </a:ln>
                          <a:solidFill>
                            <a:schemeClr val="tx1"/>
                          </a:solidFill>
                          <a:effectLst/>
                          <a:latin typeface="Arial" charset="0"/>
                          <a:ea typeface="ＭＳ Ｐゴシック" charset="0"/>
                        </a:rPr>
                        <a:t>FRANCÉS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110839900"/>
                  </a:ext>
                </a:extLst>
              </a:tr>
              <a:tr h="5133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LIEGE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4"/>
                  </a:ext>
                </a:extLst>
              </a:tr>
            </a:tbl>
          </a:graphicData>
        </a:graphic>
      </p:graphicFrame>
      <p:sp>
        <p:nvSpPr>
          <p:cNvPr id="13" name="8 CuadroTexto">
            <a:extLst>
              <a:ext uri="{FF2B5EF4-FFF2-40B4-BE49-F238E27FC236}">
                <a16:creationId xmlns:a16="http://schemas.microsoft.com/office/drawing/2014/main" id="{CEF4E775-4809-424D-B811-B7EA04D0D3BB}"/>
              </a:ext>
            </a:extLst>
          </p:cNvPr>
          <p:cNvSpPr txBox="1">
            <a:spLocks noChangeArrowheads="1"/>
          </p:cNvSpPr>
          <p:nvPr/>
        </p:nvSpPr>
        <p:spPr bwMode="auto">
          <a:xfrm>
            <a:off x="6341447" y="4251215"/>
            <a:ext cx="223274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b="1" dirty="0">
                <a:solidFill>
                  <a:srgbClr val="00B050"/>
                </a:solidFill>
                <a:effectLst>
                  <a:outerShdw blurRad="38100" dist="38100" dir="2700000" algn="tl">
                    <a:srgbClr val="000000">
                      <a:alpha val="43137"/>
                    </a:srgbClr>
                  </a:outerShdw>
                </a:effectLst>
              </a:rPr>
              <a:t>BÉLGICA</a:t>
            </a:r>
          </a:p>
        </p:txBody>
      </p:sp>
      <p:pic>
        <p:nvPicPr>
          <p:cNvPr id="4" name="Picture 3">
            <a:extLst>
              <a:ext uri="{FF2B5EF4-FFF2-40B4-BE49-F238E27FC236}">
                <a16:creationId xmlns:a16="http://schemas.microsoft.com/office/drawing/2014/main" id="{C951EC07-E7B1-4AC7-B67C-67E0621216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4" t="10532" r="12578" b="8580"/>
          <a:stretch/>
        </p:blipFill>
        <p:spPr>
          <a:xfrm>
            <a:off x="6508823" y="2568460"/>
            <a:ext cx="1782867" cy="1724636"/>
          </a:xfrm>
          <a:prstGeom prst="rect">
            <a:avLst/>
          </a:prstGeom>
        </p:spPr>
      </p:pic>
      <p:sp>
        <p:nvSpPr>
          <p:cNvPr id="2" name="8 CuadroTexto">
            <a:extLst>
              <a:ext uri="{FF2B5EF4-FFF2-40B4-BE49-F238E27FC236}">
                <a16:creationId xmlns:a16="http://schemas.microsoft.com/office/drawing/2014/main" id="{A71063CA-D472-A428-77FE-FEA01DE8A320}"/>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228046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1392877275"/>
              </p:ext>
            </p:extLst>
          </p:nvPr>
        </p:nvGraphicFramePr>
        <p:xfrm>
          <a:off x="251521" y="1988840"/>
          <a:ext cx="5760639" cy="4498117"/>
        </p:xfrm>
        <a:graphic>
          <a:graphicData uri="http://schemas.openxmlformats.org/drawingml/2006/table">
            <a:tbl>
              <a:tblPr firstCol="1" bandRow="1">
                <a:tableStyleId>{ED083AE6-46FA-4A59-8FB0-9F97EB10719F}</a:tableStyleId>
              </a:tblPr>
              <a:tblGrid>
                <a:gridCol w="1304796">
                  <a:extLst>
                    <a:ext uri="{9D8B030D-6E8A-4147-A177-3AD203B41FA5}">
                      <a16:colId xmlns:a16="http://schemas.microsoft.com/office/drawing/2014/main" val="20000"/>
                    </a:ext>
                  </a:extLst>
                </a:gridCol>
                <a:gridCol w="978597">
                  <a:extLst>
                    <a:ext uri="{9D8B030D-6E8A-4147-A177-3AD203B41FA5}">
                      <a16:colId xmlns:a16="http://schemas.microsoft.com/office/drawing/2014/main" val="20001"/>
                    </a:ext>
                  </a:extLst>
                </a:gridCol>
                <a:gridCol w="740942">
                  <a:extLst>
                    <a:ext uri="{9D8B030D-6E8A-4147-A177-3AD203B41FA5}">
                      <a16:colId xmlns:a16="http://schemas.microsoft.com/office/drawing/2014/main" val="20002"/>
                    </a:ext>
                  </a:extLst>
                </a:gridCol>
                <a:gridCol w="1085772">
                  <a:extLst>
                    <a:ext uri="{9D8B030D-6E8A-4147-A177-3AD203B41FA5}">
                      <a16:colId xmlns:a16="http://schemas.microsoft.com/office/drawing/2014/main" val="20003"/>
                    </a:ext>
                  </a:extLst>
                </a:gridCol>
                <a:gridCol w="1650532">
                  <a:extLst>
                    <a:ext uri="{9D8B030D-6E8A-4147-A177-3AD203B41FA5}">
                      <a16:colId xmlns:a16="http://schemas.microsoft.com/office/drawing/2014/main" val="20004"/>
                    </a:ext>
                  </a:extLst>
                </a:gridCol>
              </a:tblGrid>
              <a:tr h="434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434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ITALIANO</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366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PISA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A2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SI</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PARMA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6</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TURIN</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6</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BOLONIA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5"/>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PERUGIA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6"/>
                  </a:ext>
                </a:extLst>
              </a:tr>
              <a:tr h="2935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MILAN</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7"/>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MESSINA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8"/>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9"/>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SASSARI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10"/>
                  </a:ext>
                </a:extLst>
              </a:tr>
              <a:tr h="36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NÁPOLES</a:t>
                      </a:r>
                      <a:endParaRPr kumimoji="0" lang="es-ES" sz="1400" b="1" i="0" u="none" strike="noStrike" cap="none" normalizeH="0" baseline="0" dirty="0">
                        <a:ln>
                          <a:noFill/>
                        </a:ln>
                        <a:solidFill>
                          <a:srgbClr val="00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361992737"/>
                  </a:ext>
                </a:extLst>
              </a:tr>
            </a:tbl>
          </a:graphicData>
        </a:graphic>
      </p:graphicFrame>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3" name="Picture 2">
            <a:extLst>
              <a:ext uri="{FF2B5EF4-FFF2-40B4-BE49-F238E27FC236}">
                <a16:creationId xmlns:a16="http://schemas.microsoft.com/office/drawing/2014/main" id="{2DE0CE5F-1F06-4172-9C58-174A828FCE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4" t="5798" r="10824" b="7363"/>
          <a:stretch/>
        </p:blipFill>
        <p:spPr>
          <a:xfrm rot="1545009">
            <a:off x="6623666" y="3316843"/>
            <a:ext cx="1690070" cy="2080585"/>
          </a:xfrm>
          <a:prstGeom prst="rect">
            <a:avLst/>
          </a:prstGeom>
        </p:spPr>
      </p:pic>
      <p:sp>
        <p:nvSpPr>
          <p:cNvPr id="24643" name="8 CuadroTexto"/>
          <p:cNvSpPr txBox="1">
            <a:spLocks noChangeArrowheads="1"/>
          </p:cNvSpPr>
          <p:nvPr/>
        </p:nvSpPr>
        <p:spPr bwMode="auto">
          <a:xfrm>
            <a:off x="6372200" y="2606909"/>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00B050"/>
                </a:solidFill>
                <a:effectLst>
                  <a:outerShdw blurRad="38100" dist="38100" dir="2700000" algn="tl">
                    <a:srgbClr val="000000">
                      <a:alpha val="43137"/>
                    </a:srgbClr>
                  </a:outerShdw>
                </a:effectLst>
              </a:rPr>
              <a:t>ITALIA</a:t>
            </a:r>
          </a:p>
        </p:txBody>
      </p:sp>
      <p:sp>
        <p:nvSpPr>
          <p:cNvPr id="2" name="8 CuadroTexto">
            <a:extLst>
              <a:ext uri="{FF2B5EF4-FFF2-40B4-BE49-F238E27FC236}">
                <a16:creationId xmlns:a16="http://schemas.microsoft.com/office/drawing/2014/main" id="{07DEB66A-03B4-2D9B-369B-0591BFBD2535}"/>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1600553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5A9C0-A95A-4638-A356-C821EE847DD9}"/>
              </a:ext>
            </a:extLst>
          </p:cNvPr>
          <p:cNvPicPr>
            <a:picLocks noChangeAspect="1"/>
          </p:cNvPicPr>
          <p:nvPr/>
        </p:nvPicPr>
        <p:blipFill rotWithShape="1">
          <a:blip r:embed="rId2"/>
          <a:srcRect l="10728" t="11619" r="14001" b="10198"/>
          <a:stretch/>
        </p:blipFill>
        <p:spPr>
          <a:xfrm rot="1322809">
            <a:off x="6414195" y="3240844"/>
            <a:ext cx="2090377" cy="2090376"/>
          </a:xfrm>
          <a:prstGeom prst="rect">
            <a:avLst/>
          </a:prstGeom>
        </p:spPr>
      </p:pic>
      <p:sp>
        <p:nvSpPr>
          <p:cNvPr id="28674"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6" name="5 Tabla">
            <a:extLst>
              <a:ext uri="{FF2B5EF4-FFF2-40B4-BE49-F238E27FC236}">
                <a16:creationId xmlns:a16="http://schemas.microsoft.com/office/drawing/2014/main" id="{5BF5322B-B469-40C3-849A-B5AD093EBCCE}"/>
              </a:ext>
            </a:extLst>
          </p:cNvPr>
          <p:cNvGraphicFramePr>
            <a:graphicFrameLocks noGrp="1"/>
          </p:cNvGraphicFramePr>
          <p:nvPr>
            <p:extLst>
              <p:ext uri="{D42A27DB-BD31-4B8C-83A1-F6EECF244321}">
                <p14:modId xmlns:p14="http://schemas.microsoft.com/office/powerpoint/2010/main" val="302952714"/>
              </p:ext>
            </p:extLst>
          </p:nvPr>
        </p:nvGraphicFramePr>
        <p:xfrm>
          <a:off x="197768" y="2698488"/>
          <a:ext cx="5832648" cy="3227458"/>
        </p:xfrm>
        <a:graphic>
          <a:graphicData uri="http://schemas.openxmlformats.org/drawingml/2006/table">
            <a:tbl>
              <a:tblPr firstRow="1" bandRow="1">
                <a:tableStyleId>{C4B1156A-380E-4F78-BDF5-A606A8083BF9}</a:tableStyleId>
              </a:tblPr>
              <a:tblGrid>
                <a:gridCol w="1527503">
                  <a:extLst>
                    <a:ext uri="{9D8B030D-6E8A-4147-A177-3AD203B41FA5}">
                      <a16:colId xmlns:a16="http://schemas.microsoft.com/office/drawing/2014/main" val="20000"/>
                    </a:ext>
                  </a:extLst>
                </a:gridCol>
                <a:gridCol w="994723">
                  <a:extLst>
                    <a:ext uri="{9D8B030D-6E8A-4147-A177-3AD203B41FA5}">
                      <a16:colId xmlns:a16="http://schemas.microsoft.com/office/drawing/2014/main" val="20001"/>
                    </a:ext>
                  </a:extLst>
                </a:gridCol>
                <a:gridCol w="867015">
                  <a:extLst>
                    <a:ext uri="{9D8B030D-6E8A-4147-A177-3AD203B41FA5}">
                      <a16:colId xmlns:a16="http://schemas.microsoft.com/office/drawing/2014/main" val="20002"/>
                    </a:ext>
                  </a:extLst>
                </a:gridCol>
                <a:gridCol w="1182294">
                  <a:extLst>
                    <a:ext uri="{9D8B030D-6E8A-4147-A177-3AD203B41FA5}">
                      <a16:colId xmlns:a16="http://schemas.microsoft.com/office/drawing/2014/main" val="20003"/>
                    </a:ext>
                  </a:extLst>
                </a:gridCol>
                <a:gridCol w="126111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VARSOVIA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WROCLAW</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4</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10001"/>
                  </a:ext>
                </a:extLst>
              </a:tr>
              <a:tr h="5114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OLSZTYN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2"/>
                  </a:ext>
                </a:extLst>
              </a:tr>
              <a:tr h="526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KRAKOW*</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anchor="ctr" horzOverflow="overflow"/>
                </a:tc>
                <a:extLst>
                  <a:ext uri="{0D108BD9-81ED-4DB2-BD59-A6C34878D82A}">
                    <a16:rowId xmlns:a16="http://schemas.microsoft.com/office/drawing/2014/main" val="2765625262"/>
                  </a:ext>
                </a:extLst>
              </a:tr>
              <a:tr h="526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LUBLIN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6"/>
                  </a:ext>
                </a:extLst>
              </a:tr>
            </a:tbl>
          </a:graphicData>
        </a:graphic>
      </p:graphicFrame>
      <p:sp>
        <p:nvSpPr>
          <p:cNvPr id="17" name="TextBox 16">
            <a:extLst>
              <a:ext uri="{FF2B5EF4-FFF2-40B4-BE49-F238E27FC236}">
                <a16:creationId xmlns:a16="http://schemas.microsoft.com/office/drawing/2014/main" id="{F4E0D187-7D54-4A4E-864C-28A886F6B3E7}"/>
              </a:ext>
            </a:extLst>
          </p:cNvPr>
          <p:cNvSpPr txBox="1"/>
          <p:nvPr/>
        </p:nvSpPr>
        <p:spPr>
          <a:xfrm>
            <a:off x="1000100" y="6000768"/>
            <a:ext cx="4694688" cy="369332"/>
          </a:xfrm>
          <a:prstGeom prst="rect">
            <a:avLst/>
          </a:prstGeom>
          <a:noFill/>
        </p:spPr>
        <p:txBody>
          <a:bodyPr wrap="square" rtlCol="0">
            <a:spAutoFit/>
          </a:bodyPr>
          <a:lstStyle/>
          <a:p>
            <a:pPr algn="ctr"/>
            <a:r>
              <a:rPr lang="es-ES" dirty="0"/>
              <a:t>* Algunas asignaturas disponibles en inglés</a:t>
            </a:r>
          </a:p>
        </p:txBody>
      </p:sp>
      <p:sp>
        <p:nvSpPr>
          <p:cNvPr id="18" name="8 CuadroTexto">
            <a:extLst>
              <a:ext uri="{FF2B5EF4-FFF2-40B4-BE49-F238E27FC236}">
                <a16:creationId xmlns:a16="http://schemas.microsoft.com/office/drawing/2014/main" id="{9C4C7A36-7398-4A0D-9FC2-24EF5B157418}"/>
              </a:ext>
            </a:extLst>
          </p:cNvPr>
          <p:cNvSpPr txBox="1">
            <a:spLocks noChangeArrowheads="1"/>
          </p:cNvSpPr>
          <p:nvPr/>
        </p:nvSpPr>
        <p:spPr bwMode="auto">
          <a:xfrm>
            <a:off x="6372200" y="2564904"/>
            <a:ext cx="244946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3400" b="1" dirty="0">
                <a:solidFill>
                  <a:srgbClr val="00B050"/>
                </a:solidFill>
                <a:effectLst>
                  <a:outerShdw blurRad="38100" dist="38100" dir="2700000" algn="tl">
                    <a:srgbClr val="000000">
                      <a:alpha val="43137"/>
                    </a:srgbClr>
                  </a:outerShdw>
                </a:effectLst>
              </a:rPr>
              <a:t>POLONIA</a:t>
            </a:r>
          </a:p>
        </p:txBody>
      </p:sp>
      <p:sp>
        <p:nvSpPr>
          <p:cNvPr id="2" name="8 CuadroTexto">
            <a:extLst>
              <a:ext uri="{FF2B5EF4-FFF2-40B4-BE49-F238E27FC236}">
                <a16:creationId xmlns:a16="http://schemas.microsoft.com/office/drawing/2014/main" id="{75DAD987-CB1C-84D3-6883-6C621E050991}"/>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84852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1051268221"/>
              </p:ext>
            </p:extLst>
          </p:nvPr>
        </p:nvGraphicFramePr>
        <p:xfrm>
          <a:off x="323528" y="2780928"/>
          <a:ext cx="5688631" cy="2808313"/>
        </p:xfrm>
        <a:graphic>
          <a:graphicData uri="http://schemas.openxmlformats.org/drawingml/2006/table">
            <a:tbl>
              <a:tblPr firstRow="1" bandRow="1">
                <a:tableStyleId>{C4B1156A-380E-4F78-BDF5-A606A8083BF9}</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712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424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panose="020B0604020202020204" pitchFamily="34" charset="0"/>
                          <a:cs typeface="Arial" panose="020B0604020202020204" pitchFamily="34" charset="0"/>
                        </a:rPr>
                        <a:t>PORTUGUÉS</a:t>
                      </a: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VILAREAL</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COIMBRA</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LISBOA</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SI</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bl>
          </a:graphicData>
        </a:graphic>
      </p:graphicFrame>
      <p:sp>
        <p:nvSpPr>
          <p:cNvPr id="25637" name="8 CuadroTexto"/>
          <p:cNvSpPr txBox="1">
            <a:spLocks noChangeArrowheads="1"/>
          </p:cNvSpPr>
          <p:nvPr/>
        </p:nvSpPr>
        <p:spPr bwMode="auto">
          <a:xfrm>
            <a:off x="6083175" y="2484760"/>
            <a:ext cx="28813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b="1" dirty="0">
                <a:solidFill>
                  <a:srgbClr val="00B050"/>
                </a:solidFill>
                <a:effectLst>
                  <a:outerShdw blurRad="38100" dist="38100" dir="2700000" algn="tl">
                    <a:srgbClr val="000000">
                      <a:alpha val="43137"/>
                    </a:srgbClr>
                  </a:outerShdw>
                </a:effectLst>
              </a:rPr>
              <a:t>PORTUGAL</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3074" name="Picture 2" descr="Grande bandera mapa de Portugal | Portugal | Europa | Mapas ...">
            <a:extLst>
              <a:ext uri="{FF2B5EF4-FFF2-40B4-BE49-F238E27FC236}">
                <a16:creationId xmlns:a16="http://schemas.microsoft.com/office/drawing/2014/main" id="{B5383DC3-CB3B-1502-3879-2D9D856E77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2468" y="3073136"/>
            <a:ext cx="916536" cy="2444096"/>
          </a:xfrm>
          <a:prstGeom prst="rect">
            <a:avLst/>
          </a:prstGeom>
          <a:noFill/>
          <a:extLst>
            <a:ext uri="{909E8E84-426E-40DD-AFC4-6F175D3DCCD1}">
              <a14:hiddenFill xmlns:a14="http://schemas.microsoft.com/office/drawing/2010/main">
                <a:solidFill>
                  <a:srgbClr val="FFFFFF"/>
                </a:solidFill>
              </a14:hiddenFill>
            </a:ext>
          </a:extLst>
        </p:spPr>
      </p:pic>
      <p:sp>
        <p:nvSpPr>
          <p:cNvPr id="2" name="8 CuadroTexto">
            <a:extLst>
              <a:ext uri="{FF2B5EF4-FFF2-40B4-BE49-F238E27FC236}">
                <a16:creationId xmlns:a16="http://schemas.microsoft.com/office/drawing/2014/main" id="{D40E3022-C7AE-2FB2-81F7-7ED076D6521B}"/>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2196627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2" name="5 Tabla">
            <a:extLst>
              <a:ext uri="{FF2B5EF4-FFF2-40B4-BE49-F238E27FC236}">
                <a16:creationId xmlns:a16="http://schemas.microsoft.com/office/drawing/2014/main" id="{8F2ACE72-5542-4B08-810E-A132A96E3C57}"/>
              </a:ext>
            </a:extLst>
          </p:cNvPr>
          <p:cNvGraphicFramePr>
            <a:graphicFrameLocks noGrp="1"/>
          </p:cNvGraphicFramePr>
          <p:nvPr>
            <p:extLst>
              <p:ext uri="{D42A27DB-BD31-4B8C-83A1-F6EECF244321}">
                <p14:modId xmlns:p14="http://schemas.microsoft.com/office/powerpoint/2010/main" val="3740510625"/>
              </p:ext>
            </p:extLst>
          </p:nvPr>
        </p:nvGraphicFramePr>
        <p:xfrm>
          <a:off x="571472" y="2285992"/>
          <a:ext cx="5760639" cy="1663517"/>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CLUJ NAPOCA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SI</a:t>
                      </a:r>
                    </a:p>
                  </a:txBody>
                  <a:tcPr anchor="ctr" horzOverflow="overflow"/>
                </a:tc>
                <a:extLst>
                  <a:ext uri="{0D108BD9-81ED-4DB2-BD59-A6C34878D82A}">
                    <a16:rowId xmlns:a16="http://schemas.microsoft.com/office/drawing/2014/main" val="2866638094"/>
                  </a:ext>
                </a:extLst>
              </a:tr>
              <a:tr h="400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IASI</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NO</a:t>
                      </a:r>
                    </a:p>
                  </a:txBody>
                  <a:tcPr anchor="ctr" horzOverflow="overflow"/>
                </a:tc>
                <a:extLst>
                  <a:ext uri="{0D108BD9-81ED-4DB2-BD59-A6C34878D82A}">
                    <a16:rowId xmlns:a16="http://schemas.microsoft.com/office/drawing/2014/main" val="10001"/>
                  </a:ext>
                </a:extLst>
              </a:tr>
            </a:tbl>
          </a:graphicData>
        </a:graphic>
      </p:graphicFrame>
      <p:sp>
        <p:nvSpPr>
          <p:cNvPr id="19" name="11 CuadroTexto">
            <a:extLst>
              <a:ext uri="{FF2B5EF4-FFF2-40B4-BE49-F238E27FC236}">
                <a16:creationId xmlns:a16="http://schemas.microsoft.com/office/drawing/2014/main" id="{067DB00F-3CD1-4521-9BBE-DBAF23CA97E6}"/>
              </a:ext>
            </a:extLst>
          </p:cNvPr>
          <p:cNvSpPr txBox="1">
            <a:spLocks noChangeArrowheads="1"/>
          </p:cNvSpPr>
          <p:nvPr/>
        </p:nvSpPr>
        <p:spPr bwMode="auto">
          <a:xfrm>
            <a:off x="6500826" y="2000240"/>
            <a:ext cx="207831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RUMANÍA</a:t>
            </a:r>
          </a:p>
        </p:txBody>
      </p:sp>
      <p:pic>
        <p:nvPicPr>
          <p:cNvPr id="5" name="Picture 4">
            <a:extLst>
              <a:ext uri="{FF2B5EF4-FFF2-40B4-BE49-F238E27FC236}">
                <a16:creationId xmlns:a16="http://schemas.microsoft.com/office/drawing/2014/main" id="{1A0105FD-014E-4084-BCD1-9D73B656A14A}"/>
              </a:ext>
            </a:extLst>
          </p:cNvPr>
          <p:cNvPicPr>
            <a:picLocks noChangeAspect="1"/>
          </p:cNvPicPr>
          <p:nvPr/>
        </p:nvPicPr>
        <p:blipFill>
          <a:blip r:embed="rId2" cstate="print"/>
          <a:stretch>
            <a:fillRect/>
          </a:stretch>
        </p:blipFill>
        <p:spPr>
          <a:xfrm>
            <a:off x="6572264" y="2643182"/>
            <a:ext cx="1836317" cy="1312168"/>
          </a:xfrm>
          <a:prstGeom prst="rect">
            <a:avLst/>
          </a:prstGeom>
        </p:spPr>
      </p:pic>
      <p:graphicFrame>
        <p:nvGraphicFramePr>
          <p:cNvPr id="7" name="5 Tabla">
            <a:extLst>
              <a:ext uri="{FF2B5EF4-FFF2-40B4-BE49-F238E27FC236}">
                <a16:creationId xmlns:a16="http://schemas.microsoft.com/office/drawing/2014/main" id="{8F2ACE72-5542-4B08-810E-A132A96E3C57}"/>
              </a:ext>
            </a:extLst>
          </p:cNvPr>
          <p:cNvGraphicFramePr>
            <a:graphicFrameLocks noGrp="1"/>
          </p:cNvGraphicFramePr>
          <p:nvPr>
            <p:extLst>
              <p:ext uri="{D42A27DB-BD31-4B8C-83A1-F6EECF244321}">
                <p14:modId xmlns:p14="http://schemas.microsoft.com/office/powerpoint/2010/main" val="229859609"/>
              </p:ext>
            </p:extLst>
          </p:nvPr>
        </p:nvGraphicFramePr>
        <p:xfrm>
          <a:off x="571472" y="4643446"/>
          <a:ext cx="5760639" cy="1262573"/>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AYDIN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NO</a:t>
                      </a:r>
                    </a:p>
                  </a:txBody>
                  <a:tcPr anchor="ctr" horzOverflow="overflow"/>
                </a:tc>
                <a:extLst>
                  <a:ext uri="{0D108BD9-81ED-4DB2-BD59-A6C34878D82A}">
                    <a16:rowId xmlns:a16="http://schemas.microsoft.com/office/drawing/2014/main" val="2866638094"/>
                  </a:ext>
                </a:extLst>
              </a:tr>
            </a:tbl>
          </a:graphicData>
        </a:graphic>
      </p:graphicFrame>
      <p:sp>
        <p:nvSpPr>
          <p:cNvPr id="8" name="11 CuadroTexto">
            <a:extLst>
              <a:ext uri="{FF2B5EF4-FFF2-40B4-BE49-F238E27FC236}">
                <a16:creationId xmlns:a16="http://schemas.microsoft.com/office/drawing/2014/main" id="{067DB00F-3CD1-4521-9BBE-DBAF23CA97E6}"/>
              </a:ext>
            </a:extLst>
          </p:cNvPr>
          <p:cNvSpPr txBox="1">
            <a:spLocks noChangeArrowheads="1"/>
          </p:cNvSpPr>
          <p:nvPr/>
        </p:nvSpPr>
        <p:spPr bwMode="auto">
          <a:xfrm>
            <a:off x="6429388" y="4357694"/>
            <a:ext cx="207831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TURQUÍA</a:t>
            </a:r>
          </a:p>
        </p:txBody>
      </p:sp>
      <p:pic>
        <p:nvPicPr>
          <p:cNvPr id="23554" name="Picture 2" descr="Mapa de pavo con la bandera. Mapa de la bandera de Turquía país en el fondo  digital. Vector. - Descargar Vectores Gratis, Illustrator Graficos,  Plantillas Diseño"/>
          <p:cNvPicPr>
            <a:picLocks noChangeAspect="1" noChangeArrowheads="1"/>
          </p:cNvPicPr>
          <p:nvPr/>
        </p:nvPicPr>
        <p:blipFill>
          <a:blip r:embed="rId3" cstate="print"/>
          <a:srcRect/>
          <a:stretch>
            <a:fillRect/>
          </a:stretch>
        </p:blipFill>
        <p:spPr bwMode="auto">
          <a:xfrm>
            <a:off x="6429388" y="4857760"/>
            <a:ext cx="2428860" cy="1033109"/>
          </a:xfrm>
          <a:prstGeom prst="rect">
            <a:avLst/>
          </a:prstGeom>
          <a:noFill/>
        </p:spPr>
      </p:pic>
      <p:sp>
        <p:nvSpPr>
          <p:cNvPr id="2" name="8 CuadroTexto">
            <a:extLst>
              <a:ext uri="{FF2B5EF4-FFF2-40B4-BE49-F238E27FC236}">
                <a16:creationId xmlns:a16="http://schemas.microsoft.com/office/drawing/2014/main" id="{C4160CF3-31AA-F8FB-4051-2FC9E627BB94}"/>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3987825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2" name="5 Tabla">
            <a:extLst>
              <a:ext uri="{FF2B5EF4-FFF2-40B4-BE49-F238E27FC236}">
                <a16:creationId xmlns:a16="http://schemas.microsoft.com/office/drawing/2014/main" id="{8F2ACE72-5542-4B08-810E-A132A96E3C57}"/>
              </a:ext>
            </a:extLst>
          </p:cNvPr>
          <p:cNvGraphicFramePr>
            <a:graphicFrameLocks noGrp="1"/>
          </p:cNvGraphicFramePr>
          <p:nvPr>
            <p:extLst>
              <p:ext uri="{D42A27DB-BD31-4B8C-83A1-F6EECF244321}">
                <p14:modId xmlns:p14="http://schemas.microsoft.com/office/powerpoint/2010/main" val="672944111"/>
              </p:ext>
            </p:extLst>
          </p:nvPr>
        </p:nvGraphicFramePr>
        <p:xfrm>
          <a:off x="571472" y="2158850"/>
          <a:ext cx="5760639" cy="1262573"/>
        </p:xfrm>
        <a:graphic>
          <a:graphicData uri="http://schemas.openxmlformats.org/drawingml/2006/table">
            <a:tbl>
              <a:tblPr firstRow="1" bandRow="1">
                <a:tableStyleId>{C4B1156A-380E-4F78-BDF5-A606A8083BF9}</a:tableStyleId>
              </a:tblPr>
              <a:tblGrid>
                <a:gridCol w="1508645">
                  <a:extLst>
                    <a:ext uri="{9D8B030D-6E8A-4147-A177-3AD203B41FA5}">
                      <a16:colId xmlns:a16="http://schemas.microsoft.com/office/drawing/2014/main" val="20000"/>
                    </a:ext>
                  </a:extLst>
                </a:gridCol>
                <a:gridCol w="982443">
                  <a:extLst>
                    <a:ext uri="{9D8B030D-6E8A-4147-A177-3AD203B41FA5}">
                      <a16:colId xmlns:a16="http://schemas.microsoft.com/office/drawing/2014/main" val="20001"/>
                    </a:ext>
                  </a:extLst>
                </a:gridCol>
                <a:gridCol w="856311">
                  <a:extLst>
                    <a:ext uri="{9D8B030D-6E8A-4147-A177-3AD203B41FA5}">
                      <a16:colId xmlns:a16="http://schemas.microsoft.com/office/drawing/2014/main" val="20002"/>
                    </a:ext>
                  </a:extLst>
                </a:gridCol>
                <a:gridCol w="1167697">
                  <a:extLst>
                    <a:ext uri="{9D8B030D-6E8A-4147-A177-3AD203B41FA5}">
                      <a16:colId xmlns:a16="http://schemas.microsoft.com/office/drawing/2014/main" val="20003"/>
                    </a:ext>
                  </a:extLst>
                </a:gridCol>
                <a:gridCol w="1245543">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ea typeface="ＭＳ Ｐゴシック" charset="0"/>
                        </a:rPr>
                        <a:t>JELGAVA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10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charset="0"/>
                          <a:ea typeface="ＭＳ Ｐゴシック"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ea typeface="ＭＳ Ｐゴシック" charset="0"/>
                        </a:rPr>
                        <a:t>SÍ</a:t>
                      </a:r>
                    </a:p>
                  </a:txBody>
                  <a:tcPr anchor="ctr" horzOverflow="overflow"/>
                </a:tc>
                <a:extLst>
                  <a:ext uri="{0D108BD9-81ED-4DB2-BD59-A6C34878D82A}">
                    <a16:rowId xmlns:a16="http://schemas.microsoft.com/office/drawing/2014/main" val="2866638094"/>
                  </a:ext>
                </a:extLst>
              </a:tr>
            </a:tbl>
          </a:graphicData>
        </a:graphic>
      </p:graphicFrame>
      <p:sp>
        <p:nvSpPr>
          <p:cNvPr id="19" name="11 CuadroTexto">
            <a:extLst>
              <a:ext uri="{FF2B5EF4-FFF2-40B4-BE49-F238E27FC236}">
                <a16:creationId xmlns:a16="http://schemas.microsoft.com/office/drawing/2014/main" id="{067DB00F-3CD1-4521-9BBE-DBAF23CA97E6}"/>
              </a:ext>
            </a:extLst>
          </p:cNvPr>
          <p:cNvSpPr txBox="1">
            <a:spLocks noChangeArrowheads="1"/>
          </p:cNvSpPr>
          <p:nvPr/>
        </p:nvSpPr>
        <p:spPr bwMode="auto">
          <a:xfrm>
            <a:off x="6702568" y="1844824"/>
            <a:ext cx="207831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LETONIA</a:t>
            </a:r>
          </a:p>
        </p:txBody>
      </p:sp>
      <p:pic>
        <p:nvPicPr>
          <p:cNvPr id="4098" name="Picture 2" descr="Grande mapa de bandera de Letonia | Letonia | Europa | Mapas ...">
            <a:extLst>
              <a:ext uri="{FF2B5EF4-FFF2-40B4-BE49-F238E27FC236}">
                <a16:creationId xmlns:a16="http://schemas.microsoft.com/office/drawing/2014/main" id="{1245BD03-0A8D-A7B0-ABED-CB5F14BAE1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568" y="2316851"/>
            <a:ext cx="1806998" cy="1080121"/>
          </a:xfrm>
          <a:prstGeom prst="rect">
            <a:avLst/>
          </a:prstGeom>
          <a:noFill/>
          <a:extLst>
            <a:ext uri="{909E8E84-426E-40DD-AFC4-6F175D3DCCD1}">
              <a14:hiddenFill xmlns:a14="http://schemas.microsoft.com/office/drawing/2010/main">
                <a:solidFill>
                  <a:srgbClr val="FFFFFF"/>
                </a:solidFill>
              </a14:hiddenFill>
            </a:ext>
          </a:extLst>
        </p:spPr>
      </p:pic>
      <p:sp>
        <p:nvSpPr>
          <p:cNvPr id="4" name="Oval 4">
            <a:extLst>
              <a:ext uri="{FF2B5EF4-FFF2-40B4-BE49-F238E27FC236}">
                <a16:creationId xmlns:a16="http://schemas.microsoft.com/office/drawing/2014/main" id="{A8DB01A4-5379-E644-8AAC-D8FBF55EE181}"/>
              </a:ext>
            </a:extLst>
          </p:cNvPr>
          <p:cNvSpPr>
            <a:spLocks noChangeArrowheads="1"/>
          </p:cNvSpPr>
          <p:nvPr/>
        </p:nvSpPr>
        <p:spPr bwMode="auto">
          <a:xfrm>
            <a:off x="1018274" y="3854680"/>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8" name="Oval 4">
            <a:extLst>
              <a:ext uri="{FF2B5EF4-FFF2-40B4-BE49-F238E27FC236}">
                <a16:creationId xmlns:a16="http://schemas.microsoft.com/office/drawing/2014/main" id="{D5A5F18B-36AC-A664-0C1A-384584F6869B}"/>
              </a:ext>
            </a:extLst>
          </p:cNvPr>
          <p:cNvSpPr>
            <a:spLocks noChangeArrowheads="1"/>
          </p:cNvSpPr>
          <p:nvPr/>
        </p:nvSpPr>
        <p:spPr bwMode="auto">
          <a:xfrm>
            <a:off x="827088" y="4265844"/>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13" name="5 Tabla">
            <a:extLst>
              <a:ext uri="{FF2B5EF4-FFF2-40B4-BE49-F238E27FC236}">
                <a16:creationId xmlns:a16="http://schemas.microsoft.com/office/drawing/2014/main" id="{9ADAD690-48C0-9D99-957A-BB0DFD786BA5}"/>
              </a:ext>
            </a:extLst>
          </p:cNvPr>
          <p:cNvGraphicFramePr>
            <a:graphicFrameLocks noGrp="1"/>
          </p:cNvGraphicFramePr>
          <p:nvPr>
            <p:extLst>
              <p:ext uri="{D42A27DB-BD31-4B8C-83A1-F6EECF244321}">
                <p14:modId xmlns:p14="http://schemas.microsoft.com/office/powerpoint/2010/main" val="3547273522"/>
              </p:ext>
            </p:extLst>
          </p:nvPr>
        </p:nvGraphicFramePr>
        <p:xfrm>
          <a:off x="237531" y="4659852"/>
          <a:ext cx="6350693" cy="1262573"/>
        </p:xfrm>
        <a:graphic>
          <a:graphicData uri="http://schemas.openxmlformats.org/drawingml/2006/table">
            <a:tbl>
              <a:tblPr firstRow="1" bandRow="1">
                <a:tableStyleId>{22838BEF-8BB2-4498-84A7-C5851F593DF1}</a:tableStyleId>
              </a:tblPr>
              <a:tblGrid>
                <a:gridCol w="1385693">
                  <a:extLst>
                    <a:ext uri="{9D8B030D-6E8A-4147-A177-3AD203B41FA5}">
                      <a16:colId xmlns:a16="http://schemas.microsoft.com/office/drawing/2014/main" val="20000"/>
                    </a:ext>
                  </a:extLst>
                </a:gridCol>
                <a:gridCol w="1147187">
                  <a:extLst>
                    <a:ext uri="{9D8B030D-6E8A-4147-A177-3AD203B41FA5}">
                      <a16:colId xmlns:a16="http://schemas.microsoft.com/office/drawing/2014/main" val="20001"/>
                    </a:ext>
                  </a:extLst>
                </a:gridCol>
                <a:gridCol w="999903">
                  <a:extLst>
                    <a:ext uri="{9D8B030D-6E8A-4147-A177-3AD203B41FA5}">
                      <a16:colId xmlns:a16="http://schemas.microsoft.com/office/drawing/2014/main" val="20002"/>
                    </a:ext>
                  </a:extLst>
                </a:gridCol>
                <a:gridCol w="1363505">
                  <a:extLst>
                    <a:ext uri="{9D8B030D-6E8A-4147-A177-3AD203B41FA5}">
                      <a16:colId xmlns:a16="http://schemas.microsoft.com/office/drawing/2014/main" val="20003"/>
                    </a:ext>
                  </a:extLst>
                </a:gridCol>
                <a:gridCol w="1454405">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TESALÓNICA</a:t>
                      </a: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6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B2</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SI</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L="100584" marR="100584" anchor="ctr" horzOverflow="overflow"/>
                </a:tc>
                <a:extLst>
                  <a:ext uri="{0D108BD9-81ED-4DB2-BD59-A6C34878D82A}">
                    <a16:rowId xmlns:a16="http://schemas.microsoft.com/office/drawing/2014/main" val="2866638094"/>
                  </a:ext>
                </a:extLst>
              </a:tr>
            </a:tbl>
          </a:graphicData>
        </a:graphic>
      </p:graphicFrame>
      <p:sp>
        <p:nvSpPr>
          <p:cNvPr id="14" name="11 CuadroTexto">
            <a:extLst>
              <a:ext uri="{FF2B5EF4-FFF2-40B4-BE49-F238E27FC236}">
                <a16:creationId xmlns:a16="http://schemas.microsoft.com/office/drawing/2014/main" id="{EAE56D43-CE26-CE3A-825C-310A53A3B162}"/>
              </a:ext>
            </a:extLst>
          </p:cNvPr>
          <p:cNvSpPr txBox="1">
            <a:spLocks noChangeArrowheads="1"/>
          </p:cNvSpPr>
          <p:nvPr/>
        </p:nvSpPr>
        <p:spPr bwMode="auto">
          <a:xfrm>
            <a:off x="6739294" y="3816081"/>
            <a:ext cx="2153186" cy="542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00B050"/>
                </a:solidFill>
                <a:effectLst>
                  <a:outerShdw blurRad="38100" dist="38100" dir="2700000" algn="tl">
                    <a:srgbClr val="000000">
                      <a:alpha val="43137"/>
                    </a:srgbClr>
                  </a:outerShdw>
                </a:effectLst>
              </a:rPr>
              <a:t>GRECIA</a:t>
            </a:r>
          </a:p>
        </p:txBody>
      </p:sp>
      <p:sp>
        <p:nvSpPr>
          <p:cNvPr id="17" name="Flecha derecha 1">
            <a:extLst>
              <a:ext uri="{FF2B5EF4-FFF2-40B4-BE49-F238E27FC236}">
                <a16:creationId xmlns:a16="http://schemas.microsoft.com/office/drawing/2014/main" id="{70ABDFD3-F9E3-42C5-544E-9BEC88C61BD2}"/>
              </a:ext>
            </a:extLst>
          </p:cNvPr>
          <p:cNvSpPr/>
          <p:nvPr/>
        </p:nvSpPr>
        <p:spPr>
          <a:xfrm rot="18110166">
            <a:off x="83793" y="5827989"/>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8" name="Picture 2" descr="Grecia país bandera y frontera sobre fondo blanco. | Foto Premium">
            <a:extLst>
              <a:ext uri="{FF2B5EF4-FFF2-40B4-BE49-F238E27FC236}">
                <a16:creationId xmlns:a16="http://schemas.microsoft.com/office/drawing/2014/main" id="{857A6C5A-8FE5-ED09-3792-028056F09E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293" y="4359007"/>
            <a:ext cx="2166337" cy="216633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1">
            <a:extLst>
              <a:ext uri="{FF2B5EF4-FFF2-40B4-BE49-F238E27FC236}">
                <a16:creationId xmlns:a16="http://schemas.microsoft.com/office/drawing/2014/main" id="{F393C65E-4951-9E79-DD5A-84D2E68C7967}"/>
              </a:ext>
            </a:extLst>
          </p:cNvPr>
          <p:cNvSpPr/>
          <p:nvPr/>
        </p:nvSpPr>
        <p:spPr>
          <a:xfrm>
            <a:off x="206101" y="3847006"/>
            <a:ext cx="1368152" cy="707886"/>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NUEVO DESTINO</a:t>
            </a:r>
          </a:p>
        </p:txBody>
      </p:sp>
      <p:sp>
        <p:nvSpPr>
          <p:cNvPr id="7" name="8 CuadroTexto">
            <a:extLst>
              <a:ext uri="{FF2B5EF4-FFF2-40B4-BE49-F238E27FC236}">
                <a16:creationId xmlns:a16="http://schemas.microsoft.com/office/drawing/2014/main" id="{88D09901-C052-1ACB-16C8-D4DE33AF6161}"/>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518948"/>
                </a:solidFill>
                <a:effectLst>
                  <a:outerShdw blurRad="38100" dist="38100" dir="2700000" algn="tl">
                    <a:srgbClr val="000000">
                      <a:alpha val="43137"/>
                    </a:srgbClr>
                  </a:outerShdw>
                </a:effectLst>
              </a:rPr>
              <a:t>VET</a:t>
            </a:r>
          </a:p>
        </p:txBody>
      </p:sp>
    </p:spTree>
    <p:extLst>
      <p:ext uri="{BB962C8B-B14F-4D97-AF65-F5344CB8AC3E}">
        <p14:creationId xmlns:p14="http://schemas.microsoft.com/office/powerpoint/2010/main" val="3864296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a:xfrm>
            <a:off x="323528" y="1628800"/>
            <a:ext cx="7931150" cy="863749"/>
          </a:xfrm>
        </p:spPr>
        <p:txBody>
          <a:bodyPr>
            <a:normAutofit fontScale="92500" lnSpcReduction="20000"/>
          </a:bodyPr>
          <a:lstStyle/>
          <a:p>
            <a:pPr algn="ctr" eaLnBrk="1" hangingPunct="1">
              <a:buFontTx/>
              <a:buNone/>
            </a:pPr>
            <a:r>
              <a:rPr lang="es-ES" sz="3200" b="1" dirty="0">
                <a:solidFill>
                  <a:srgbClr val="C00000"/>
                </a:solidFill>
                <a:effectLst>
                  <a:outerShdw blurRad="38100" dist="38100" dir="2700000" algn="tl">
                    <a:srgbClr val="000000">
                      <a:alpha val="43137"/>
                    </a:srgbClr>
                  </a:outerShdw>
                </a:effectLst>
                <a:latin typeface="Arial Black" charset="0"/>
              </a:rPr>
              <a:t>ESTUDIANTES DE CIENCIA Y TECNOLOGÍA DE LOS ALIMENTOS</a:t>
            </a:r>
            <a:endParaRPr lang="es-ES" sz="3200" b="1" dirty="0">
              <a:solidFill>
                <a:srgbClr val="C00000"/>
              </a:solidFill>
              <a:effectLst>
                <a:outerShdw blurRad="38100" dist="38100" dir="2700000" algn="tl">
                  <a:srgbClr val="000000">
                    <a:alpha val="43137"/>
                  </a:srgbClr>
                </a:outerShdw>
              </a:effectLst>
              <a:latin typeface="BATAVIA" charset="0"/>
            </a:endParaRPr>
          </a:p>
          <a:p>
            <a:pPr eaLnBrk="1" hangingPunct="1">
              <a:buFontTx/>
              <a:buNone/>
            </a:pPr>
            <a:endParaRPr lang="es-ES" sz="2800" dirty="0">
              <a:latin typeface="Arial" charset="0"/>
            </a:endParaRPr>
          </a:p>
        </p:txBody>
      </p:sp>
      <p:pic>
        <p:nvPicPr>
          <p:cNvPr id="26627" name="Picture 4" descr="j0400425[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5878" r="5878"/>
          <a:stretch>
            <a:fillRect/>
          </a:stretch>
        </p:blipFill>
        <p:spPr>
          <a:xfrm>
            <a:off x="2195736" y="2636565"/>
            <a:ext cx="3940970" cy="4104456"/>
          </a:xfrm>
          <a:noFill/>
        </p:spPr>
      </p:pic>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3031225929"/>
      </p:ext>
    </p:extLst>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3079941901"/>
              </p:ext>
            </p:extLst>
          </p:nvPr>
        </p:nvGraphicFramePr>
        <p:xfrm>
          <a:off x="259574" y="1961505"/>
          <a:ext cx="5760639" cy="4249810"/>
        </p:xfrm>
        <a:graphic>
          <a:graphicData uri="http://schemas.openxmlformats.org/drawingml/2006/table">
            <a:tbl>
              <a:tblPr firstCol="1" bandRow="1">
                <a:tableStyleId>{BDBED569-4797-4DF1-A0F4-6AAB3CD982D8}</a:tableStyleId>
              </a:tblPr>
              <a:tblGrid>
                <a:gridCol w="1304796">
                  <a:extLst>
                    <a:ext uri="{9D8B030D-6E8A-4147-A177-3AD203B41FA5}">
                      <a16:colId xmlns:a16="http://schemas.microsoft.com/office/drawing/2014/main" val="20000"/>
                    </a:ext>
                  </a:extLst>
                </a:gridCol>
                <a:gridCol w="978597">
                  <a:extLst>
                    <a:ext uri="{9D8B030D-6E8A-4147-A177-3AD203B41FA5}">
                      <a16:colId xmlns:a16="http://schemas.microsoft.com/office/drawing/2014/main" val="20001"/>
                    </a:ext>
                  </a:extLst>
                </a:gridCol>
                <a:gridCol w="740942">
                  <a:extLst>
                    <a:ext uri="{9D8B030D-6E8A-4147-A177-3AD203B41FA5}">
                      <a16:colId xmlns:a16="http://schemas.microsoft.com/office/drawing/2014/main" val="20002"/>
                    </a:ext>
                  </a:extLst>
                </a:gridCol>
                <a:gridCol w="1085772">
                  <a:extLst>
                    <a:ext uri="{9D8B030D-6E8A-4147-A177-3AD203B41FA5}">
                      <a16:colId xmlns:a16="http://schemas.microsoft.com/office/drawing/2014/main" val="20003"/>
                    </a:ext>
                  </a:extLst>
                </a:gridCol>
                <a:gridCol w="1650532">
                  <a:extLst>
                    <a:ext uri="{9D8B030D-6E8A-4147-A177-3AD203B41FA5}">
                      <a16:colId xmlns:a16="http://schemas.microsoft.com/office/drawing/2014/main" val="20004"/>
                    </a:ext>
                  </a:extLst>
                </a:gridCol>
              </a:tblGrid>
              <a:tr h="7010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(italiano)</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66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PARMA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4</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3"/>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TURIN</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6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MESSINA</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8"/>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9"/>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SASSARI</a:t>
                      </a:r>
                      <a:endParaRPr kumimoji="0" lang="es-ES" sz="1400" b="1"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2</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B1</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kern="1200"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10"/>
                  </a:ext>
                </a:extLst>
              </a:tr>
              <a:tr h="59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ROMA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kern="1200"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2767844195"/>
                  </a:ext>
                </a:extLst>
              </a:tr>
            </a:tbl>
          </a:graphicData>
        </a:graphic>
      </p:graphicFrame>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3" name="Picture 2">
            <a:extLst>
              <a:ext uri="{FF2B5EF4-FFF2-40B4-BE49-F238E27FC236}">
                <a16:creationId xmlns:a16="http://schemas.microsoft.com/office/drawing/2014/main" id="{2DE0CE5F-1F06-4172-9C58-174A828FCE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4" t="5798" r="10824" b="7363"/>
          <a:stretch/>
        </p:blipFill>
        <p:spPr>
          <a:xfrm rot="1545009">
            <a:off x="6623666" y="2770782"/>
            <a:ext cx="1690070" cy="2080585"/>
          </a:xfrm>
          <a:prstGeom prst="rect">
            <a:avLst/>
          </a:prstGeom>
        </p:spPr>
      </p:pic>
      <p:sp>
        <p:nvSpPr>
          <p:cNvPr id="24643" name="8 CuadroTexto"/>
          <p:cNvSpPr txBox="1">
            <a:spLocks noChangeArrowheads="1"/>
          </p:cNvSpPr>
          <p:nvPr/>
        </p:nvSpPr>
        <p:spPr bwMode="auto">
          <a:xfrm>
            <a:off x="6443290" y="2153019"/>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ITALIA</a:t>
            </a:r>
          </a:p>
        </p:txBody>
      </p:sp>
      <p:sp>
        <p:nvSpPr>
          <p:cNvPr id="4" name="8 CuadroTexto">
            <a:extLst>
              <a:ext uri="{FF2B5EF4-FFF2-40B4-BE49-F238E27FC236}">
                <a16:creationId xmlns:a16="http://schemas.microsoft.com/office/drawing/2014/main" id="{6045704F-7CFB-7249-8F51-34D04A96DC44}"/>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Tree>
    <p:extLst>
      <p:ext uri="{BB962C8B-B14F-4D97-AF65-F5344CB8AC3E}">
        <p14:creationId xmlns:p14="http://schemas.microsoft.com/office/powerpoint/2010/main" val="805472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6" name="5 Tabla"/>
          <p:cNvGraphicFramePr>
            <a:graphicFrameLocks noGrp="1"/>
          </p:cNvGraphicFramePr>
          <p:nvPr>
            <p:extLst>
              <p:ext uri="{D42A27DB-BD31-4B8C-83A1-F6EECF244321}">
                <p14:modId xmlns:p14="http://schemas.microsoft.com/office/powerpoint/2010/main" val="764884977"/>
              </p:ext>
            </p:extLst>
          </p:nvPr>
        </p:nvGraphicFramePr>
        <p:xfrm>
          <a:off x="323528" y="2722490"/>
          <a:ext cx="5688631" cy="2808313"/>
        </p:xfrm>
        <a:graphic>
          <a:graphicData uri="http://schemas.openxmlformats.org/drawingml/2006/table">
            <a:tbl>
              <a:tblPr firstRow="1" bandRow="1">
                <a:tableStyleId>{22838BEF-8BB2-4498-84A7-C5851F593DF1}</a:tableStyleId>
              </a:tblPr>
              <a:tblGrid>
                <a:gridCol w="1489787">
                  <a:extLst>
                    <a:ext uri="{9D8B030D-6E8A-4147-A177-3AD203B41FA5}">
                      <a16:colId xmlns:a16="http://schemas.microsoft.com/office/drawing/2014/main" val="20000"/>
                    </a:ext>
                  </a:extLst>
                </a:gridCol>
                <a:gridCol w="970162">
                  <a:extLst>
                    <a:ext uri="{9D8B030D-6E8A-4147-A177-3AD203B41FA5}">
                      <a16:colId xmlns:a16="http://schemas.microsoft.com/office/drawing/2014/main" val="20001"/>
                    </a:ext>
                  </a:extLst>
                </a:gridCol>
                <a:gridCol w="845607">
                  <a:extLst>
                    <a:ext uri="{9D8B030D-6E8A-4147-A177-3AD203B41FA5}">
                      <a16:colId xmlns:a16="http://schemas.microsoft.com/office/drawing/2014/main" val="20002"/>
                    </a:ext>
                  </a:extLst>
                </a:gridCol>
                <a:gridCol w="1153101">
                  <a:extLst>
                    <a:ext uri="{9D8B030D-6E8A-4147-A177-3AD203B41FA5}">
                      <a16:colId xmlns:a16="http://schemas.microsoft.com/office/drawing/2014/main" val="20003"/>
                    </a:ext>
                  </a:extLst>
                </a:gridCol>
                <a:gridCol w="1229974">
                  <a:extLst>
                    <a:ext uri="{9D8B030D-6E8A-4147-A177-3AD203B41FA5}">
                      <a16:colId xmlns:a16="http://schemas.microsoft.com/office/drawing/2014/main" val="20004"/>
                    </a:ext>
                  </a:extLst>
                </a:gridCol>
              </a:tblGrid>
              <a:tr h="712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424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panose="020B0604020202020204" pitchFamily="34" charset="0"/>
                          <a:cs typeface="Arial" panose="020B0604020202020204" pitchFamily="34" charset="0"/>
                        </a:rPr>
                        <a:t>PORTUGUÉS</a:t>
                      </a: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VILAREAL</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2"/>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PORTALEGRE</a:t>
                      </a:r>
                      <a:endParaRPr kumimoji="0" lang="es-ES" sz="1400" b="1" i="0" u="none" strike="noStrike" cap="none" normalizeH="0" baseline="0" dirty="0">
                        <a:ln>
                          <a:noFill/>
                        </a:ln>
                        <a:solidFill>
                          <a:srgbClr val="0033CC"/>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algn="ctr"/>
                      <a:r>
                        <a:rPr lang="es-ES" sz="1200" dirty="0">
                          <a:latin typeface="Arial" panose="020B0604020202020204" pitchFamily="34"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NO</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4"/>
                  </a:ext>
                </a:extLst>
              </a:tr>
              <a:tr h="557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kern="1200" cap="none" normalizeH="0" baseline="0" dirty="0">
                          <a:ln>
                            <a:noFill/>
                          </a:ln>
                          <a:solidFill>
                            <a:schemeClr val="dk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OPORTO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algn="ctr"/>
                      <a:r>
                        <a:rPr lang="es-ES" sz="1200" dirty="0">
                          <a:latin typeface="Arial" panose="020B0604020202020204" pitchFamily="34" charset="0"/>
                          <a:cs typeface="Arial" panose="020B0604020202020204" pitchFamily="34" charset="0"/>
                        </a:rPr>
                        <a:t>B2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1791742194"/>
                  </a:ext>
                </a:extLst>
              </a:tr>
            </a:tbl>
          </a:graphicData>
        </a:graphic>
      </p:graphicFrame>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2" name="8 CuadroTexto">
            <a:extLst>
              <a:ext uri="{FF2B5EF4-FFF2-40B4-BE49-F238E27FC236}">
                <a16:creationId xmlns:a16="http://schemas.microsoft.com/office/drawing/2014/main" id="{8B43C62A-CB77-2825-078F-FBF5FCB643BA}"/>
              </a:ext>
            </a:extLst>
          </p:cNvPr>
          <p:cNvSpPr txBox="1">
            <a:spLocks noChangeArrowheads="1"/>
          </p:cNvSpPr>
          <p:nvPr/>
        </p:nvSpPr>
        <p:spPr bwMode="auto">
          <a:xfrm>
            <a:off x="6083175" y="2484760"/>
            <a:ext cx="28813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b="1" dirty="0">
                <a:solidFill>
                  <a:srgbClr val="C00000"/>
                </a:solidFill>
                <a:effectLst>
                  <a:outerShdw blurRad="38100" dist="38100" dir="2700000" algn="tl">
                    <a:srgbClr val="000000">
                      <a:alpha val="43137"/>
                    </a:srgbClr>
                  </a:outerShdw>
                </a:effectLst>
              </a:rPr>
              <a:t>PORTUGAL</a:t>
            </a:r>
          </a:p>
        </p:txBody>
      </p:sp>
      <p:pic>
        <p:nvPicPr>
          <p:cNvPr id="4" name="Picture 2" descr="Grande bandera mapa de Portugal | Portugal | Europa | Mapas ...">
            <a:extLst>
              <a:ext uri="{FF2B5EF4-FFF2-40B4-BE49-F238E27FC236}">
                <a16:creationId xmlns:a16="http://schemas.microsoft.com/office/drawing/2014/main" id="{5151E25B-DBA7-577B-D81D-E08240C9C5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2468" y="3073136"/>
            <a:ext cx="916536" cy="2444096"/>
          </a:xfrm>
          <a:prstGeom prst="rect">
            <a:avLst/>
          </a:prstGeom>
          <a:noFill/>
          <a:extLst>
            <a:ext uri="{909E8E84-426E-40DD-AFC4-6F175D3DCCD1}">
              <a14:hiddenFill xmlns:a14="http://schemas.microsoft.com/office/drawing/2010/main">
                <a:solidFill>
                  <a:srgbClr val="FFFFFF"/>
                </a:solidFill>
              </a14:hiddenFill>
            </a:ext>
          </a:extLst>
        </p:spPr>
      </p:pic>
      <p:sp>
        <p:nvSpPr>
          <p:cNvPr id="3" name="8 CuadroTexto">
            <a:extLst>
              <a:ext uri="{FF2B5EF4-FFF2-40B4-BE49-F238E27FC236}">
                <a16:creationId xmlns:a16="http://schemas.microsoft.com/office/drawing/2014/main" id="{22CA4E80-5BA5-6B46-7BF3-B9A57F9B1F6F}"/>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
        <p:nvSpPr>
          <p:cNvPr id="5" name="Rectangle 11">
            <a:extLst>
              <a:ext uri="{FF2B5EF4-FFF2-40B4-BE49-F238E27FC236}">
                <a16:creationId xmlns:a16="http://schemas.microsoft.com/office/drawing/2014/main" id="{48F96AAE-929C-A988-AF64-A97EBD577A82}"/>
              </a:ext>
            </a:extLst>
          </p:cNvPr>
          <p:cNvSpPr/>
          <p:nvPr/>
        </p:nvSpPr>
        <p:spPr>
          <a:xfrm>
            <a:off x="677069" y="5706702"/>
            <a:ext cx="1368152" cy="707886"/>
          </a:xfrm>
          <a:prstGeom prst="rect">
            <a:avLst/>
          </a:prstGeom>
          <a:solidFill>
            <a:schemeClr val="tx2"/>
          </a:solidFill>
        </p:spPr>
        <p:txBody>
          <a:bodyPr wrap="square" lIns="91440" tIns="45720" rIns="91440" bIns="45720">
            <a:spAutoFit/>
          </a:bodyPr>
          <a:lstStyle/>
          <a:p>
            <a:pPr algn="ctr"/>
            <a:r>
              <a:rPr lang="es-ES_tradnl"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NUEVO DESTINO</a:t>
            </a:r>
          </a:p>
        </p:txBody>
      </p:sp>
      <p:sp>
        <p:nvSpPr>
          <p:cNvPr id="7" name="Flecha derecha 1">
            <a:extLst>
              <a:ext uri="{FF2B5EF4-FFF2-40B4-BE49-F238E27FC236}">
                <a16:creationId xmlns:a16="http://schemas.microsoft.com/office/drawing/2014/main" id="{46997B45-95EE-E33B-2BA1-0FC2A58DB535}"/>
              </a:ext>
            </a:extLst>
          </p:cNvPr>
          <p:cNvSpPr/>
          <p:nvPr/>
        </p:nvSpPr>
        <p:spPr>
          <a:xfrm rot="18110166">
            <a:off x="119289" y="5395941"/>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71028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quema de país de mapa de bandera de alemania con bandera ...">
            <a:extLst>
              <a:ext uri="{FF2B5EF4-FFF2-40B4-BE49-F238E27FC236}">
                <a16:creationId xmlns:a16="http://schemas.microsoft.com/office/drawing/2014/main" id="{7430CF0A-E92D-F182-2F86-FCD1F323E4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4474" y="4725144"/>
            <a:ext cx="1891506" cy="1891506"/>
          </a:xfrm>
          <a:prstGeom prst="rect">
            <a:avLst/>
          </a:prstGeom>
          <a:noFill/>
          <a:extLst>
            <a:ext uri="{909E8E84-426E-40DD-AFC4-6F175D3DCCD1}">
              <a14:hiddenFill xmlns:a14="http://schemas.microsoft.com/office/drawing/2010/main">
                <a:solidFill>
                  <a:srgbClr val="FFFFFF"/>
                </a:solidFill>
              </a14:hiddenFill>
            </a:ext>
          </a:extLst>
        </p:spPr>
      </p:pic>
      <p:sp>
        <p:nvSpPr>
          <p:cNvPr id="26626"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675" name="8 CuadroTexto"/>
          <p:cNvSpPr txBox="1">
            <a:spLocks noChangeArrowheads="1"/>
          </p:cNvSpPr>
          <p:nvPr/>
        </p:nvSpPr>
        <p:spPr bwMode="auto">
          <a:xfrm>
            <a:off x="6412934" y="2224243"/>
            <a:ext cx="223274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dirty="0">
                <a:solidFill>
                  <a:srgbClr val="C00000"/>
                </a:solidFill>
                <a:effectLst>
                  <a:outerShdw blurRad="38100" dist="38100" dir="2700000" algn="tl">
                    <a:srgbClr val="000000">
                      <a:alpha val="43137"/>
                    </a:srgbClr>
                  </a:outerShdw>
                </a:effectLst>
              </a:rPr>
              <a:t>FRANCIA</a:t>
            </a:r>
          </a:p>
        </p:txBody>
      </p:sp>
      <p:sp>
        <p:nvSpPr>
          <p:cNvPr id="8"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1" name="5 Tabla">
            <a:extLst>
              <a:ext uri="{FF2B5EF4-FFF2-40B4-BE49-F238E27FC236}">
                <a16:creationId xmlns:a16="http://schemas.microsoft.com/office/drawing/2014/main" id="{BBA0B362-DAA3-4989-BEC6-4E09E78F82B7}"/>
              </a:ext>
            </a:extLst>
          </p:cNvPr>
          <p:cNvGraphicFramePr>
            <a:graphicFrameLocks noGrp="1"/>
          </p:cNvGraphicFramePr>
          <p:nvPr>
            <p:extLst>
              <p:ext uri="{D42A27DB-BD31-4B8C-83A1-F6EECF244321}">
                <p14:modId xmlns:p14="http://schemas.microsoft.com/office/powerpoint/2010/main" val="4210396857"/>
              </p:ext>
            </p:extLst>
          </p:nvPr>
        </p:nvGraphicFramePr>
        <p:xfrm>
          <a:off x="255696" y="2482218"/>
          <a:ext cx="5756462" cy="1780733"/>
        </p:xfrm>
        <a:graphic>
          <a:graphicData uri="http://schemas.openxmlformats.org/drawingml/2006/table">
            <a:tbl>
              <a:tblPr firstRow="1" bandRow="1">
                <a:tableStyleId>{22838BEF-8BB2-4498-84A7-C5851F593DF1}</a:tableStyleId>
              </a:tblPr>
              <a:tblGrid>
                <a:gridCol w="1507551">
                  <a:extLst>
                    <a:ext uri="{9D8B030D-6E8A-4147-A177-3AD203B41FA5}">
                      <a16:colId xmlns:a16="http://schemas.microsoft.com/office/drawing/2014/main" val="20000"/>
                    </a:ext>
                  </a:extLst>
                </a:gridCol>
                <a:gridCol w="981730">
                  <a:extLst>
                    <a:ext uri="{9D8B030D-6E8A-4147-A177-3AD203B41FA5}">
                      <a16:colId xmlns:a16="http://schemas.microsoft.com/office/drawing/2014/main" val="20001"/>
                    </a:ext>
                  </a:extLst>
                </a:gridCol>
                <a:gridCol w="855690">
                  <a:extLst>
                    <a:ext uri="{9D8B030D-6E8A-4147-A177-3AD203B41FA5}">
                      <a16:colId xmlns:a16="http://schemas.microsoft.com/office/drawing/2014/main" val="20002"/>
                    </a:ext>
                  </a:extLst>
                </a:gridCol>
                <a:gridCol w="1166851">
                  <a:extLst>
                    <a:ext uri="{9D8B030D-6E8A-4147-A177-3AD203B41FA5}">
                      <a16:colId xmlns:a16="http://schemas.microsoft.com/office/drawing/2014/main" val="20003"/>
                    </a:ext>
                  </a:extLst>
                </a:gridCol>
                <a:gridCol w="1244640">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FRANCÉS</a:t>
                      </a: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MONTPELLIER</a:t>
                      </a:r>
                      <a:endPar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B1</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NO</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ANGERS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B1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B2 (Inglés)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NO</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030935954"/>
                  </a:ext>
                </a:extLst>
              </a:tr>
            </a:tbl>
          </a:graphicData>
        </a:graphic>
      </p:graphicFrame>
      <p:pic>
        <p:nvPicPr>
          <p:cNvPr id="4" name="Picture 3">
            <a:extLst>
              <a:ext uri="{FF2B5EF4-FFF2-40B4-BE49-F238E27FC236}">
                <a16:creationId xmlns:a16="http://schemas.microsoft.com/office/drawing/2014/main" id="{C951EC07-E7B1-4AC7-B67C-67E0621216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4" t="10532" r="12578" b="8580"/>
          <a:stretch/>
        </p:blipFill>
        <p:spPr>
          <a:xfrm>
            <a:off x="7260227" y="2839209"/>
            <a:ext cx="1444416" cy="1397239"/>
          </a:xfrm>
          <a:prstGeom prst="rect">
            <a:avLst/>
          </a:prstGeom>
        </p:spPr>
      </p:pic>
      <p:graphicFrame>
        <p:nvGraphicFramePr>
          <p:cNvPr id="17" name="5 Tabla">
            <a:extLst>
              <a:ext uri="{FF2B5EF4-FFF2-40B4-BE49-F238E27FC236}">
                <a16:creationId xmlns:a16="http://schemas.microsoft.com/office/drawing/2014/main" id="{40421D6B-CD47-42D7-B2C8-95DAD6D5CA21}"/>
              </a:ext>
            </a:extLst>
          </p:cNvPr>
          <p:cNvGraphicFramePr>
            <a:graphicFrameLocks noGrp="1"/>
          </p:cNvGraphicFramePr>
          <p:nvPr>
            <p:extLst>
              <p:ext uri="{D42A27DB-BD31-4B8C-83A1-F6EECF244321}">
                <p14:modId xmlns:p14="http://schemas.microsoft.com/office/powerpoint/2010/main" val="417499562"/>
              </p:ext>
            </p:extLst>
          </p:nvPr>
        </p:nvGraphicFramePr>
        <p:xfrm>
          <a:off x="251520" y="4496656"/>
          <a:ext cx="5760639" cy="1908607"/>
        </p:xfrm>
        <a:graphic>
          <a:graphicData uri="http://schemas.openxmlformats.org/drawingml/2006/table">
            <a:tbl>
              <a:tblPr firstRow="1" bandRow="1">
                <a:tableStyleId>{22838BEF-8BB2-4498-84A7-C5851F593DF1}</a:tableStyleId>
              </a:tblPr>
              <a:tblGrid>
                <a:gridCol w="1498828">
                  <a:extLst>
                    <a:ext uri="{9D8B030D-6E8A-4147-A177-3AD203B41FA5}">
                      <a16:colId xmlns:a16="http://schemas.microsoft.com/office/drawing/2014/main" val="20000"/>
                    </a:ext>
                  </a:extLst>
                </a:gridCol>
                <a:gridCol w="984711">
                  <a:extLst>
                    <a:ext uri="{9D8B030D-6E8A-4147-A177-3AD203B41FA5}">
                      <a16:colId xmlns:a16="http://schemas.microsoft.com/office/drawing/2014/main" val="20001"/>
                    </a:ext>
                  </a:extLst>
                </a:gridCol>
                <a:gridCol w="858288">
                  <a:extLst>
                    <a:ext uri="{9D8B030D-6E8A-4147-A177-3AD203B41FA5}">
                      <a16:colId xmlns:a16="http://schemas.microsoft.com/office/drawing/2014/main" val="20002"/>
                    </a:ext>
                  </a:extLst>
                </a:gridCol>
                <a:gridCol w="1170393">
                  <a:extLst>
                    <a:ext uri="{9D8B030D-6E8A-4147-A177-3AD203B41FA5}">
                      <a16:colId xmlns:a16="http://schemas.microsoft.com/office/drawing/2014/main" val="20003"/>
                    </a:ext>
                  </a:extLst>
                </a:gridCol>
                <a:gridCol w="1248419">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INGLÉS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ALEMÁN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FREISIN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u="none" strike="noStrike" cap="none" normalizeH="0" baseline="0" dirty="0">
                          <a:ln>
                            <a:noFill/>
                          </a:ln>
                          <a:effectLst/>
                          <a:latin typeface="Arial" panose="020B0604020202020204" pitchFamily="34" charset="0"/>
                          <a:cs typeface="Arial" panose="020B0604020202020204" pitchFamily="34" charset="0"/>
                        </a:rPr>
                        <a:t>B2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u="none" strike="noStrike" cap="none" normalizeH="0" baseline="0" dirty="0">
                          <a:ln>
                            <a:noFill/>
                          </a:ln>
                          <a:effectLst/>
                          <a:latin typeface="Arial" panose="020B0604020202020204" pitchFamily="34" charset="0"/>
                          <a:cs typeface="Arial" panose="020B0604020202020204" pitchFamily="34" charset="0"/>
                        </a:rPr>
                        <a:t>SI</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TRIER</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B2 (inglés)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B1 (alemán)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SI</a:t>
                      </a:r>
                    </a:p>
                  </a:txBody>
                  <a:tcPr anchor="ctr" horzOverflow="overflow"/>
                </a:tc>
                <a:extLst>
                  <a:ext uri="{0D108BD9-81ED-4DB2-BD59-A6C34878D82A}">
                    <a16:rowId xmlns:a16="http://schemas.microsoft.com/office/drawing/2014/main" val="351304999"/>
                  </a:ext>
                </a:extLst>
              </a:tr>
            </a:tbl>
          </a:graphicData>
        </a:graphic>
      </p:graphicFrame>
      <p:sp>
        <p:nvSpPr>
          <p:cNvPr id="18" name="8 CuadroTexto">
            <a:extLst>
              <a:ext uri="{FF2B5EF4-FFF2-40B4-BE49-F238E27FC236}">
                <a16:creationId xmlns:a16="http://schemas.microsoft.com/office/drawing/2014/main" id="{F7B15091-40C4-44E9-B7B6-448BB2E34E95}"/>
              </a:ext>
            </a:extLst>
          </p:cNvPr>
          <p:cNvSpPr txBox="1">
            <a:spLocks noChangeArrowheads="1"/>
          </p:cNvSpPr>
          <p:nvPr/>
        </p:nvSpPr>
        <p:spPr bwMode="auto">
          <a:xfrm>
            <a:off x="6197292" y="4358652"/>
            <a:ext cx="272166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dirty="0">
                <a:solidFill>
                  <a:srgbClr val="C00000"/>
                </a:solidFill>
                <a:effectLst>
                  <a:outerShdw blurRad="38100" dist="38100" dir="2700000" algn="tl">
                    <a:srgbClr val="000000">
                      <a:alpha val="43137"/>
                    </a:srgbClr>
                  </a:outerShdw>
                </a:effectLst>
              </a:rPr>
              <a:t>ALEMANIA</a:t>
            </a:r>
          </a:p>
        </p:txBody>
      </p:sp>
      <p:sp>
        <p:nvSpPr>
          <p:cNvPr id="3" name="8 CuadroTexto">
            <a:extLst>
              <a:ext uri="{FF2B5EF4-FFF2-40B4-BE49-F238E27FC236}">
                <a16:creationId xmlns:a16="http://schemas.microsoft.com/office/drawing/2014/main" id="{793F0075-F86F-033B-7811-C815FF4C0AB6}"/>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
        <p:nvSpPr>
          <p:cNvPr id="5" name="Rectangle 11">
            <a:extLst>
              <a:ext uri="{FF2B5EF4-FFF2-40B4-BE49-F238E27FC236}">
                <a16:creationId xmlns:a16="http://schemas.microsoft.com/office/drawing/2014/main" id="{83DEB394-DF5B-6BCB-019C-AD566E188D01}"/>
              </a:ext>
            </a:extLst>
          </p:cNvPr>
          <p:cNvSpPr/>
          <p:nvPr/>
        </p:nvSpPr>
        <p:spPr>
          <a:xfrm>
            <a:off x="971600" y="6302513"/>
            <a:ext cx="1130705" cy="523220"/>
          </a:xfrm>
          <a:prstGeom prst="rect">
            <a:avLst/>
          </a:prstGeom>
          <a:solidFill>
            <a:schemeClr val="tx2"/>
          </a:solidFill>
        </p:spPr>
        <p:txBody>
          <a:bodyPr wrap="square" lIns="91440" tIns="45720" rIns="91440" bIns="45720">
            <a:spAutoFit/>
          </a:bodyPr>
          <a:lstStyle/>
          <a:p>
            <a:pPr algn="ctr"/>
            <a:r>
              <a:rPr lang="es-ES_tradnl" sz="1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NUEVO DESTINO</a:t>
            </a:r>
          </a:p>
        </p:txBody>
      </p:sp>
      <p:sp>
        <p:nvSpPr>
          <p:cNvPr id="6" name="Flecha derecha 1">
            <a:extLst>
              <a:ext uri="{FF2B5EF4-FFF2-40B4-BE49-F238E27FC236}">
                <a16:creationId xmlns:a16="http://schemas.microsoft.com/office/drawing/2014/main" id="{F37B3613-BE20-D51C-75A9-A459FDB3AE4D}"/>
              </a:ext>
            </a:extLst>
          </p:cNvPr>
          <p:cNvSpPr/>
          <p:nvPr/>
        </p:nvSpPr>
        <p:spPr>
          <a:xfrm rot="18110166">
            <a:off x="191297" y="6226777"/>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2696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FAVE.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04" y="5517232"/>
            <a:ext cx="1252984" cy="1252984"/>
          </a:xfrm>
          <a:prstGeom prst="rect">
            <a:avLst/>
          </a:prstGeom>
        </p:spPr>
      </p:pic>
      <p:sp>
        <p:nvSpPr>
          <p:cNvPr id="2" name="Oval 11"/>
          <p:cNvSpPr>
            <a:spLocks noChangeArrowheads="1"/>
          </p:cNvSpPr>
          <p:nvPr/>
        </p:nvSpPr>
        <p:spPr bwMode="auto">
          <a:xfrm>
            <a:off x="900113" y="2852738"/>
            <a:ext cx="2735262" cy="2881312"/>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 name="Rectangle 2"/>
          <p:cNvSpPr txBox="1">
            <a:spLocks noChangeArrowheads="1"/>
          </p:cNvSpPr>
          <p:nvPr/>
        </p:nvSpPr>
        <p:spPr>
          <a:xfrm>
            <a:off x="323528" y="1412776"/>
            <a:ext cx="5040560" cy="288032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PROGRAMA ERASMUS +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Veterinaria y CYTA </a:t>
            </a:r>
          </a:p>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CURSO 2024/2025</a:t>
            </a:r>
          </a:p>
        </p:txBody>
      </p:sp>
      <p:pic>
        <p:nvPicPr>
          <p:cNvPr id="3" name="Picture 2" descr="erasmus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627212"/>
            <a:ext cx="3157743" cy="3529980"/>
          </a:xfrm>
          <a:prstGeom prst="rect">
            <a:avLst/>
          </a:prstGeom>
        </p:spPr>
      </p:pic>
      <p:pic>
        <p:nvPicPr>
          <p:cNvPr id="6" name="Picture 5" descr="Screen Shot 2015-01-10 at 11.37.59.png"/>
          <p:cNvPicPr>
            <a:picLocks noChangeAspect="1"/>
          </p:cNvPicPr>
          <p:nvPr/>
        </p:nvPicPr>
        <p:blipFill rotWithShape="1">
          <a:blip r:embed="rId4" cstate="print">
            <a:extLst>
              <a:ext uri="{28A0092B-C50C-407E-A947-70E740481C1C}">
                <a14:useLocalDpi xmlns:a14="http://schemas.microsoft.com/office/drawing/2010/main" val="0"/>
              </a:ext>
            </a:extLst>
          </a:blip>
          <a:srcRect l="27421" t="31421" r="25751" b="28755"/>
          <a:stretch/>
        </p:blipFill>
        <p:spPr>
          <a:xfrm>
            <a:off x="1259632" y="4437112"/>
            <a:ext cx="3205147" cy="792088"/>
          </a:xfrm>
          <a:prstGeom prst="rect">
            <a:avLst/>
          </a:prstGeom>
        </p:spPr>
      </p:pic>
      <p:sp>
        <p:nvSpPr>
          <p:cNvPr id="8" name="TextBox 7"/>
          <p:cNvSpPr txBox="1"/>
          <p:nvPr/>
        </p:nvSpPr>
        <p:spPr>
          <a:xfrm>
            <a:off x="1835696" y="5935632"/>
            <a:ext cx="7128792" cy="661720"/>
          </a:xfrm>
          <a:prstGeom prst="rect">
            <a:avLst/>
          </a:prstGeom>
          <a:noFill/>
        </p:spPr>
        <p:txBody>
          <a:bodyPr wrap="square" rtlCol="0">
            <a:spAutoFit/>
          </a:bodyPr>
          <a:lstStyle/>
          <a:p>
            <a:r>
              <a:rPr lang="en-US" sz="2000" dirty="0">
                <a:solidFill>
                  <a:srgbClr val="073E87"/>
                </a:solidFill>
              </a:rPr>
              <a:t>Jaime Gómez Laguna</a:t>
            </a:r>
          </a:p>
          <a:p>
            <a:r>
              <a:rPr lang="en-US" sz="1700" dirty="0" err="1">
                <a:solidFill>
                  <a:srgbClr val="073E87"/>
                </a:solidFill>
              </a:rPr>
              <a:t>Vicedecano</a:t>
            </a:r>
            <a:r>
              <a:rPr lang="en-US" sz="1700" dirty="0">
                <a:solidFill>
                  <a:srgbClr val="073E87"/>
                </a:solidFill>
              </a:rPr>
              <a:t> de </a:t>
            </a:r>
            <a:r>
              <a:rPr lang="en-US" sz="1700" dirty="0" err="1">
                <a:solidFill>
                  <a:srgbClr val="073E87"/>
                </a:solidFill>
              </a:rPr>
              <a:t>Internacionalización</a:t>
            </a:r>
            <a:r>
              <a:rPr lang="en-US" sz="1700" dirty="0">
                <a:solidFill>
                  <a:srgbClr val="073E87"/>
                </a:solidFill>
              </a:rPr>
              <a:t> y </a:t>
            </a:r>
            <a:r>
              <a:rPr lang="en-US" sz="1700" dirty="0" err="1">
                <a:solidFill>
                  <a:srgbClr val="073E87"/>
                </a:solidFill>
              </a:rPr>
              <a:t>Comunicación</a:t>
            </a:r>
            <a:r>
              <a:rPr lang="en-US" sz="1700" dirty="0">
                <a:solidFill>
                  <a:srgbClr val="073E87"/>
                </a:solidFill>
              </a:rPr>
              <a:t> </a:t>
            </a:r>
            <a:r>
              <a:rPr lang="en-US" sz="1700" dirty="0" err="1">
                <a:solidFill>
                  <a:srgbClr val="073E87"/>
                </a:solidFill>
              </a:rPr>
              <a:t>Científica</a:t>
            </a:r>
            <a:endParaRPr lang="en-US" sz="1700" dirty="0">
              <a:solidFill>
                <a:srgbClr val="073E87"/>
              </a:solidFill>
            </a:endParaRPr>
          </a:p>
        </p:txBody>
      </p:sp>
      <p:sp>
        <p:nvSpPr>
          <p:cNvPr id="9" name="TextBox 8"/>
          <p:cNvSpPr txBox="1"/>
          <p:nvPr/>
        </p:nvSpPr>
        <p:spPr>
          <a:xfrm>
            <a:off x="539552" y="314653"/>
            <a:ext cx="8064896" cy="954107"/>
          </a:xfrm>
          <a:prstGeom prst="rect">
            <a:avLst/>
          </a:prstGeom>
          <a:solidFill>
            <a:schemeClr val="bg1">
              <a:alpha val="51000"/>
            </a:schemeClr>
          </a:solidFill>
        </p:spPr>
        <p:txBody>
          <a:bodyPr wrap="square" rtlCol="0">
            <a:spAutoFit/>
          </a:bodyPr>
          <a:lstStyle/>
          <a:p>
            <a:pPr algn="ctr"/>
            <a:r>
              <a:rPr lang="en-US" sz="2400" b="1" dirty="0" err="1">
                <a:solidFill>
                  <a:schemeClr val="tx2"/>
                </a:solidFill>
              </a:rPr>
              <a:t>Oficina</a:t>
            </a:r>
            <a:r>
              <a:rPr lang="en-US" sz="2400" b="1" dirty="0">
                <a:solidFill>
                  <a:schemeClr val="tx2"/>
                </a:solidFill>
              </a:rPr>
              <a:t> de </a:t>
            </a:r>
            <a:r>
              <a:rPr lang="en-US" sz="2400" b="1" dirty="0" err="1">
                <a:solidFill>
                  <a:schemeClr val="tx2"/>
                </a:solidFill>
              </a:rPr>
              <a:t>Relaciones</a:t>
            </a:r>
            <a:r>
              <a:rPr lang="en-US" sz="2400" b="1" dirty="0">
                <a:solidFill>
                  <a:schemeClr val="tx2"/>
                </a:solidFill>
              </a:rPr>
              <a:t> </a:t>
            </a:r>
            <a:r>
              <a:rPr lang="en-US" sz="2400" b="1" dirty="0" err="1">
                <a:solidFill>
                  <a:schemeClr val="tx2"/>
                </a:solidFill>
              </a:rPr>
              <a:t>Internacionales</a:t>
            </a:r>
            <a:r>
              <a:rPr lang="en-US" sz="2400" b="1" dirty="0">
                <a:solidFill>
                  <a:schemeClr val="tx2"/>
                </a:solidFill>
              </a:rPr>
              <a:t> y </a:t>
            </a:r>
            <a:r>
              <a:rPr lang="en-US" sz="2400" b="1" dirty="0" err="1">
                <a:solidFill>
                  <a:schemeClr val="tx2"/>
                </a:solidFill>
              </a:rPr>
              <a:t>Movilidad</a:t>
            </a:r>
            <a:endParaRPr lang="en-US" sz="2400" b="1" dirty="0">
              <a:solidFill>
                <a:schemeClr val="tx2"/>
              </a:solidFill>
            </a:endParaRPr>
          </a:p>
          <a:p>
            <a:pPr algn="ctr"/>
            <a:endParaRPr lang="en-US" sz="800" b="1" dirty="0">
              <a:solidFill>
                <a:schemeClr val="tx2"/>
              </a:solidFill>
            </a:endParaRPr>
          </a:p>
          <a:p>
            <a:pPr algn="ctr"/>
            <a:r>
              <a:rPr lang="en-US" sz="2400" dirty="0"/>
              <a:t>Facultad de Veterinaria. Universidad de Córdoba</a:t>
            </a:r>
            <a:endParaRPr lang="en-US" sz="700" dirty="0"/>
          </a:p>
        </p:txBody>
      </p:sp>
    </p:spTree>
    <p:extLst>
      <p:ext uri="{BB962C8B-B14F-4D97-AF65-F5344CB8AC3E}">
        <p14:creationId xmlns:p14="http://schemas.microsoft.com/office/powerpoint/2010/main" val="3698377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6" name="5 Tabla">
            <a:extLst>
              <a:ext uri="{FF2B5EF4-FFF2-40B4-BE49-F238E27FC236}">
                <a16:creationId xmlns:a16="http://schemas.microsoft.com/office/drawing/2014/main" id="{5BF5322B-B469-40C3-849A-B5AD093EBCCE}"/>
              </a:ext>
            </a:extLst>
          </p:cNvPr>
          <p:cNvGraphicFramePr>
            <a:graphicFrameLocks noGrp="1"/>
          </p:cNvGraphicFramePr>
          <p:nvPr>
            <p:extLst>
              <p:ext uri="{D42A27DB-BD31-4B8C-83A1-F6EECF244321}">
                <p14:modId xmlns:p14="http://schemas.microsoft.com/office/powerpoint/2010/main" val="1111275411"/>
              </p:ext>
            </p:extLst>
          </p:nvPr>
        </p:nvGraphicFramePr>
        <p:xfrm>
          <a:off x="268223" y="2698550"/>
          <a:ext cx="5743937" cy="2606885"/>
        </p:xfrm>
        <a:graphic>
          <a:graphicData uri="http://schemas.openxmlformats.org/drawingml/2006/table">
            <a:tbl>
              <a:tblPr firstRow="1" bandRow="1">
                <a:tableStyleId>{22838BEF-8BB2-4498-84A7-C5851F593DF1}</a:tableStyleId>
              </a:tblPr>
              <a:tblGrid>
                <a:gridCol w="1504271">
                  <a:extLst>
                    <a:ext uri="{9D8B030D-6E8A-4147-A177-3AD203B41FA5}">
                      <a16:colId xmlns:a16="http://schemas.microsoft.com/office/drawing/2014/main" val="20000"/>
                    </a:ext>
                  </a:extLst>
                </a:gridCol>
                <a:gridCol w="979594">
                  <a:extLst>
                    <a:ext uri="{9D8B030D-6E8A-4147-A177-3AD203B41FA5}">
                      <a16:colId xmlns:a16="http://schemas.microsoft.com/office/drawing/2014/main" val="20001"/>
                    </a:ext>
                  </a:extLst>
                </a:gridCol>
                <a:gridCol w="853828">
                  <a:extLst>
                    <a:ext uri="{9D8B030D-6E8A-4147-A177-3AD203B41FA5}">
                      <a16:colId xmlns:a16="http://schemas.microsoft.com/office/drawing/2014/main" val="20002"/>
                    </a:ext>
                  </a:extLst>
                </a:gridCol>
                <a:gridCol w="1164312">
                  <a:extLst>
                    <a:ext uri="{9D8B030D-6E8A-4147-A177-3AD203B41FA5}">
                      <a16:colId xmlns:a16="http://schemas.microsoft.com/office/drawing/2014/main" val="20003"/>
                    </a:ext>
                  </a:extLst>
                </a:gridCol>
                <a:gridCol w="1241932">
                  <a:extLst>
                    <a:ext uri="{9D8B030D-6E8A-4147-A177-3AD203B41FA5}">
                      <a16:colId xmlns:a16="http://schemas.microsoft.com/office/drawing/2014/main" val="20004"/>
                    </a:ext>
                  </a:extLst>
                </a:gridCol>
              </a:tblGrid>
              <a:tr h="4272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699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5300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WROCLAW</a:t>
                      </a:r>
                      <a:endPar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B2</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SI</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1"/>
                  </a:ext>
                </a:extLst>
              </a:tr>
              <a:tr h="478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KRAKOW</a:t>
                      </a:r>
                      <a:endPar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a:ln>
                            <a:noFill/>
                          </a:ln>
                          <a:effectLst/>
                          <a:latin typeface="Arial" panose="020B0604020202020204" pitchFamily="34" charset="0"/>
                          <a:cs typeface="Arial" panose="020B0604020202020204" pitchFamily="34" charset="0"/>
                        </a:rPr>
                        <a:t>2</a:t>
                      </a:r>
                      <a:endPar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B2</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u="none" strike="noStrike" cap="none" normalizeH="0" baseline="0" dirty="0">
                          <a:ln>
                            <a:noFill/>
                          </a:ln>
                          <a:effectLst/>
                          <a:latin typeface="Arial" panose="020B0604020202020204" pitchFamily="34" charset="0"/>
                          <a:cs typeface="Arial" panose="020B0604020202020204" pitchFamily="34" charset="0"/>
                        </a:rPr>
                        <a:t>SI</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765625262"/>
                  </a:ext>
                </a:extLst>
              </a:tr>
              <a:tr h="478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OLSZTYN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u="none" strike="noStrike" cap="none" normalizeH="0" baseline="0" dirty="0">
                          <a:ln>
                            <a:noFill/>
                          </a:ln>
                          <a:effectLst/>
                          <a:latin typeface="Arial" panose="020B0604020202020204" pitchFamily="34" charset="0"/>
                          <a:cs typeface="Arial" panose="020B0604020202020204" pitchFamily="34" charset="0"/>
                        </a:rPr>
                        <a:t>B1</a:t>
                      </a: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NO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110445686"/>
                  </a:ext>
                </a:extLst>
              </a:tr>
            </a:tbl>
          </a:graphicData>
        </a:graphic>
      </p:graphicFrame>
      <p:sp>
        <p:nvSpPr>
          <p:cNvPr id="18" name="8 CuadroTexto">
            <a:extLst>
              <a:ext uri="{FF2B5EF4-FFF2-40B4-BE49-F238E27FC236}">
                <a16:creationId xmlns:a16="http://schemas.microsoft.com/office/drawing/2014/main" id="{9C4C7A36-7398-4A0D-9FC2-24EF5B157418}"/>
              </a:ext>
            </a:extLst>
          </p:cNvPr>
          <p:cNvSpPr txBox="1">
            <a:spLocks noChangeArrowheads="1"/>
          </p:cNvSpPr>
          <p:nvPr/>
        </p:nvSpPr>
        <p:spPr bwMode="auto">
          <a:xfrm>
            <a:off x="6372200" y="2885455"/>
            <a:ext cx="244946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3400" b="1" dirty="0">
                <a:solidFill>
                  <a:srgbClr val="C00000"/>
                </a:solidFill>
                <a:effectLst>
                  <a:outerShdw blurRad="38100" dist="38100" dir="2700000" algn="tl">
                    <a:srgbClr val="000000">
                      <a:alpha val="43137"/>
                    </a:srgbClr>
                  </a:outerShdw>
                </a:effectLst>
              </a:rPr>
              <a:t>POLONIA</a:t>
            </a:r>
          </a:p>
        </p:txBody>
      </p:sp>
      <p:pic>
        <p:nvPicPr>
          <p:cNvPr id="3" name="Picture 2">
            <a:extLst>
              <a:ext uri="{FF2B5EF4-FFF2-40B4-BE49-F238E27FC236}">
                <a16:creationId xmlns:a16="http://schemas.microsoft.com/office/drawing/2014/main" id="{9D55A9C0-A95A-4638-A356-C821EE847DD9}"/>
              </a:ext>
            </a:extLst>
          </p:cNvPr>
          <p:cNvPicPr>
            <a:picLocks noChangeAspect="1"/>
          </p:cNvPicPr>
          <p:nvPr/>
        </p:nvPicPr>
        <p:blipFill rotWithShape="1">
          <a:blip r:embed="rId2"/>
          <a:srcRect l="10728" t="11619" r="14001" b="10198"/>
          <a:stretch/>
        </p:blipFill>
        <p:spPr>
          <a:xfrm rot="1469654">
            <a:off x="6375621" y="3615067"/>
            <a:ext cx="1692829" cy="1692828"/>
          </a:xfrm>
          <a:prstGeom prst="rect">
            <a:avLst/>
          </a:prstGeom>
        </p:spPr>
      </p:pic>
      <p:sp>
        <p:nvSpPr>
          <p:cNvPr id="2" name="8 CuadroTexto">
            <a:extLst>
              <a:ext uri="{FF2B5EF4-FFF2-40B4-BE49-F238E27FC236}">
                <a16:creationId xmlns:a16="http://schemas.microsoft.com/office/drawing/2014/main" id="{8EAA339D-3B96-8716-A246-021BE75CEEA5}"/>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Tree>
    <p:extLst>
      <p:ext uri="{BB962C8B-B14F-4D97-AF65-F5344CB8AC3E}">
        <p14:creationId xmlns:p14="http://schemas.microsoft.com/office/powerpoint/2010/main" val="1975419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Oval 4"/>
          <p:cNvSpPr>
            <a:spLocks noChangeArrowheads="1"/>
          </p:cNvSpPr>
          <p:nvPr/>
        </p:nvSpPr>
        <p:spPr bwMode="auto">
          <a:xfrm>
            <a:off x="827088" y="2276475"/>
            <a:ext cx="2663825" cy="11525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graphicFrame>
        <p:nvGraphicFramePr>
          <p:cNvPr id="10" name="5 Tabla">
            <a:extLst>
              <a:ext uri="{FF2B5EF4-FFF2-40B4-BE49-F238E27FC236}">
                <a16:creationId xmlns:a16="http://schemas.microsoft.com/office/drawing/2014/main" id="{24B38C1F-AE09-49C4-9E0D-2A8D0C0E1C34}"/>
              </a:ext>
            </a:extLst>
          </p:cNvPr>
          <p:cNvGraphicFramePr>
            <a:graphicFrameLocks noGrp="1"/>
          </p:cNvGraphicFramePr>
          <p:nvPr>
            <p:extLst>
              <p:ext uri="{D42A27DB-BD31-4B8C-83A1-F6EECF244321}">
                <p14:modId xmlns:p14="http://schemas.microsoft.com/office/powerpoint/2010/main" val="4237451935"/>
              </p:ext>
            </p:extLst>
          </p:nvPr>
        </p:nvGraphicFramePr>
        <p:xfrm>
          <a:off x="357158" y="2143116"/>
          <a:ext cx="5773357" cy="1780733"/>
        </p:xfrm>
        <a:graphic>
          <a:graphicData uri="http://schemas.openxmlformats.org/drawingml/2006/table">
            <a:tbl>
              <a:tblPr firstRow="1" bandRow="1">
                <a:tableStyleId>{22838BEF-8BB2-4498-84A7-C5851F593DF1}</a:tableStyleId>
              </a:tblPr>
              <a:tblGrid>
                <a:gridCol w="1259721">
                  <a:extLst>
                    <a:ext uri="{9D8B030D-6E8A-4147-A177-3AD203B41FA5}">
                      <a16:colId xmlns:a16="http://schemas.microsoft.com/office/drawing/2014/main" val="20000"/>
                    </a:ext>
                  </a:extLst>
                </a:gridCol>
                <a:gridCol w="1042897">
                  <a:extLst>
                    <a:ext uri="{9D8B030D-6E8A-4147-A177-3AD203B41FA5}">
                      <a16:colId xmlns:a16="http://schemas.microsoft.com/office/drawing/2014/main" val="20001"/>
                    </a:ext>
                  </a:extLst>
                </a:gridCol>
                <a:gridCol w="909003">
                  <a:extLst>
                    <a:ext uri="{9D8B030D-6E8A-4147-A177-3AD203B41FA5}">
                      <a16:colId xmlns:a16="http://schemas.microsoft.com/office/drawing/2014/main" val="20002"/>
                    </a:ext>
                  </a:extLst>
                </a:gridCol>
                <a:gridCol w="1239550">
                  <a:extLst>
                    <a:ext uri="{9D8B030D-6E8A-4147-A177-3AD203B41FA5}">
                      <a16:colId xmlns:a16="http://schemas.microsoft.com/office/drawing/2014/main" val="20003"/>
                    </a:ext>
                  </a:extLst>
                </a:gridCol>
                <a:gridCol w="1322186">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CLUJ NAPOCA</a:t>
                      </a:r>
                      <a:endPar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3</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B2</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SI</a:t>
                      </a:r>
                      <a:endPar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ARAD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2762075475"/>
                  </a:ext>
                </a:extLst>
              </a:tr>
            </a:tbl>
          </a:graphicData>
        </a:graphic>
      </p:graphicFrame>
      <p:sp>
        <p:nvSpPr>
          <p:cNvPr id="11" name="11 CuadroTexto">
            <a:extLst>
              <a:ext uri="{FF2B5EF4-FFF2-40B4-BE49-F238E27FC236}">
                <a16:creationId xmlns:a16="http://schemas.microsoft.com/office/drawing/2014/main" id="{3916FD20-8ADF-431B-8BE0-646B700C7B29}"/>
              </a:ext>
            </a:extLst>
          </p:cNvPr>
          <p:cNvSpPr txBox="1">
            <a:spLocks noChangeArrowheads="1"/>
          </p:cNvSpPr>
          <p:nvPr/>
        </p:nvSpPr>
        <p:spPr bwMode="auto">
          <a:xfrm>
            <a:off x="6500826" y="2165993"/>
            <a:ext cx="2153186" cy="542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C00000"/>
                </a:solidFill>
                <a:effectLst>
                  <a:outerShdw blurRad="38100" dist="38100" dir="2700000" algn="tl">
                    <a:srgbClr val="000000">
                      <a:alpha val="43137"/>
                    </a:srgbClr>
                  </a:outerShdw>
                </a:effectLst>
              </a:rPr>
              <a:t>RUMANÍA</a:t>
            </a:r>
          </a:p>
        </p:txBody>
      </p:sp>
      <p:pic>
        <p:nvPicPr>
          <p:cNvPr id="12" name="Picture 11">
            <a:extLst>
              <a:ext uri="{FF2B5EF4-FFF2-40B4-BE49-F238E27FC236}">
                <a16:creationId xmlns:a16="http://schemas.microsoft.com/office/drawing/2014/main" id="{2E915F36-C81B-4892-9D66-201CF93327E2}"/>
              </a:ext>
            </a:extLst>
          </p:cNvPr>
          <p:cNvPicPr>
            <a:picLocks noChangeAspect="1"/>
          </p:cNvPicPr>
          <p:nvPr/>
        </p:nvPicPr>
        <p:blipFill>
          <a:blip r:embed="rId2" cstate="print"/>
          <a:stretch>
            <a:fillRect/>
          </a:stretch>
        </p:blipFill>
        <p:spPr>
          <a:xfrm>
            <a:off x="6500826" y="2601815"/>
            <a:ext cx="2064553" cy="1475257"/>
          </a:xfrm>
          <a:prstGeom prst="rect">
            <a:avLst/>
          </a:prstGeom>
        </p:spPr>
      </p:pic>
      <p:graphicFrame>
        <p:nvGraphicFramePr>
          <p:cNvPr id="8" name="5 Tabla">
            <a:extLst>
              <a:ext uri="{FF2B5EF4-FFF2-40B4-BE49-F238E27FC236}">
                <a16:creationId xmlns:a16="http://schemas.microsoft.com/office/drawing/2014/main" id="{24B38C1F-AE09-49C4-9E0D-2A8D0C0E1C34}"/>
              </a:ext>
            </a:extLst>
          </p:cNvPr>
          <p:cNvGraphicFramePr>
            <a:graphicFrameLocks noGrp="1"/>
          </p:cNvGraphicFramePr>
          <p:nvPr>
            <p:extLst>
              <p:ext uri="{D42A27DB-BD31-4B8C-83A1-F6EECF244321}">
                <p14:modId xmlns:p14="http://schemas.microsoft.com/office/powerpoint/2010/main" val="1895048233"/>
              </p:ext>
            </p:extLst>
          </p:nvPr>
        </p:nvGraphicFramePr>
        <p:xfrm>
          <a:off x="323528" y="4077072"/>
          <a:ext cx="5773357" cy="2378700"/>
        </p:xfrm>
        <a:graphic>
          <a:graphicData uri="http://schemas.openxmlformats.org/drawingml/2006/table">
            <a:tbl>
              <a:tblPr firstRow="1" bandRow="1">
                <a:tableStyleId>{22838BEF-8BB2-4498-84A7-C5851F593DF1}</a:tableStyleId>
              </a:tblPr>
              <a:tblGrid>
                <a:gridCol w="1259721">
                  <a:extLst>
                    <a:ext uri="{9D8B030D-6E8A-4147-A177-3AD203B41FA5}">
                      <a16:colId xmlns:a16="http://schemas.microsoft.com/office/drawing/2014/main" val="20000"/>
                    </a:ext>
                  </a:extLst>
                </a:gridCol>
                <a:gridCol w="1042897">
                  <a:extLst>
                    <a:ext uri="{9D8B030D-6E8A-4147-A177-3AD203B41FA5}">
                      <a16:colId xmlns:a16="http://schemas.microsoft.com/office/drawing/2014/main" val="20001"/>
                    </a:ext>
                  </a:extLst>
                </a:gridCol>
                <a:gridCol w="909003">
                  <a:extLst>
                    <a:ext uri="{9D8B030D-6E8A-4147-A177-3AD203B41FA5}">
                      <a16:colId xmlns:a16="http://schemas.microsoft.com/office/drawing/2014/main" val="20002"/>
                    </a:ext>
                  </a:extLst>
                </a:gridCol>
                <a:gridCol w="1239550">
                  <a:extLst>
                    <a:ext uri="{9D8B030D-6E8A-4147-A177-3AD203B41FA5}">
                      <a16:colId xmlns:a16="http://schemas.microsoft.com/office/drawing/2014/main" val="20003"/>
                    </a:ext>
                  </a:extLst>
                </a:gridCol>
                <a:gridCol w="1322186">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universidad</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duración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plazas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Idioma (acreditación)</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a:ln>
                            <a:noFill/>
                          </a:ln>
                          <a:effectLst/>
                          <a:latin typeface="Arial" panose="020B0604020202020204" pitchFamily="34" charset="0"/>
                          <a:cs typeface="Arial" panose="020B0604020202020204" pitchFamily="34" charset="0"/>
                        </a:rPr>
                        <a:t>INGLÉS</a:t>
                      </a: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u="none" strike="noStrike" cap="none" normalizeH="0" baseline="0" dirty="0">
                          <a:ln>
                            <a:noFill/>
                          </a:ln>
                          <a:effectLst/>
                          <a:latin typeface="Arial" panose="020B0604020202020204" pitchFamily="34" charset="0"/>
                          <a:cs typeface="Arial" panose="020B0604020202020204" pitchFamily="34" charset="0"/>
                        </a:rPr>
                        <a:t>AYDIN</a:t>
                      </a:r>
                      <a:endPar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9 meses</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2866638094"/>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ANKARA</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9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rgbClr val="000000"/>
                          </a:solidFill>
                          <a:effectLst/>
                          <a:latin typeface="Arial" panose="020B0604020202020204" pitchFamily="34" charset="0"/>
                          <a:ea typeface="ＭＳ Ｐゴシック" charset="0"/>
                          <a:cs typeface="Arial" panose="020B0604020202020204" pitchFamily="34" charset="0"/>
                        </a:rPr>
                        <a:t>B1</a:t>
                      </a: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NO</a:t>
                      </a:r>
                    </a:p>
                  </a:txBody>
                  <a:tcPr anchor="ctr" horzOverflow="overflow"/>
                </a:tc>
                <a:extLst>
                  <a:ext uri="{0D108BD9-81ED-4DB2-BD59-A6C34878D82A}">
                    <a16:rowId xmlns:a16="http://schemas.microsoft.com/office/drawing/2014/main" val="276207547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ESTAMBÚL</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5 meses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B2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(comprobar asignaturas)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anchor="ctr" horzOverflow="overflow"/>
                </a:tc>
                <a:extLst>
                  <a:ext uri="{0D108BD9-81ED-4DB2-BD59-A6C34878D82A}">
                    <a16:rowId xmlns:a16="http://schemas.microsoft.com/office/drawing/2014/main" val="3774572594"/>
                  </a:ext>
                </a:extLst>
              </a:tr>
            </a:tbl>
          </a:graphicData>
        </a:graphic>
      </p:graphicFrame>
      <p:sp>
        <p:nvSpPr>
          <p:cNvPr id="14" name="11 CuadroTexto">
            <a:extLst>
              <a:ext uri="{FF2B5EF4-FFF2-40B4-BE49-F238E27FC236}">
                <a16:creationId xmlns:a16="http://schemas.microsoft.com/office/drawing/2014/main" id="{3916FD20-8ADF-431B-8BE0-646B700C7B29}"/>
              </a:ext>
            </a:extLst>
          </p:cNvPr>
          <p:cNvSpPr txBox="1">
            <a:spLocks noChangeArrowheads="1"/>
          </p:cNvSpPr>
          <p:nvPr/>
        </p:nvSpPr>
        <p:spPr bwMode="auto">
          <a:xfrm>
            <a:off x="6286512" y="4214818"/>
            <a:ext cx="2153186" cy="542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eaLnBrk="1" hangingPunct="1"/>
            <a:r>
              <a:rPr lang="es-ES" sz="2800" b="1" dirty="0">
                <a:solidFill>
                  <a:srgbClr val="C00000"/>
                </a:solidFill>
                <a:effectLst>
                  <a:outerShdw blurRad="38100" dist="38100" dir="2700000" algn="tl">
                    <a:srgbClr val="000000">
                      <a:alpha val="43137"/>
                    </a:srgbClr>
                  </a:outerShdw>
                </a:effectLst>
              </a:rPr>
              <a:t>TURQUÍA</a:t>
            </a:r>
          </a:p>
        </p:txBody>
      </p:sp>
      <p:pic>
        <p:nvPicPr>
          <p:cNvPr id="15" name="Picture 2" descr="Mapa de pavo con la bandera. Mapa de la bandera de Turquía país en el fondo  digital. Vector. - Descargar Vectores Gratis, Illustrator Graficos,  Plantillas Diseño"/>
          <p:cNvPicPr>
            <a:picLocks noChangeAspect="1" noChangeArrowheads="1"/>
          </p:cNvPicPr>
          <p:nvPr/>
        </p:nvPicPr>
        <p:blipFill>
          <a:blip r:embed="rId3" cstate="print"/>
          <a:srcRect/>
          <a:stretch>
            <a:fillRect/>
          </a:stretch>
        </p:blipFill>
        <p:spPr bwMode="auto">
          <a:xfrm>
            <a:off x="6286512" y="4857760"/>
            <a:ext cx="2428860" cy="1033109"/>
          </a:xfrm>
          <a:prstGeom prst="rect">
            <a:avLst/>
          </a:prstGeom>
          <a:noFill/>
        </p:spPr>
      </p:pic>
      <p:sp>
        <p:nvSpPr>
          <p:cNvPr id="2" name="8 CuadroTexto">
            <a:extLst>
              <a:ext uri="{FF2B5EF4-FFF2-40B4-BE49-F238E27FC236}">
                <a16:creationId xmlns:a16="http://schemas.microsoft.com/office/drawing/2014/main" id="{65E5032F-BDBB-EA6D-BB97-25B28B4B09EA}"/>
              </a:ext>
            </a:extLst>
          </p:cNvPr>
          <p:cNvSpPr txBox="1">
            <a:spLocks noChangeArrowheads="1"/>
          </p:cNvSpPr>
          <p:nvPr/>
        </p:nvSpPr>
        <p:spPr bwMode="auto">
          <a:xfrm>
            <a:off x="7059434" y="6099393"/>
            <a:ext cx="20891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6600"/>
                </a:solidFill>
                <a:latin typeface="Arial Black" charset="0"/>
                <a:ea typeface="ＭＳ Ｐゴシック" charset="0"/>
              </a:defRPr>
            </a:lvl1pPr>
            <a:lvl2pPr marL="742950" indent="-285750" eaLnBrk="0" hangingPunct="0">
              <a:defRPr sz="3200">
                <a:solidFill>
                  <a:srgbClr val="FF6600"/>
                </a:solidFill>
                <a:latin typeface="Arial Black" charset="0"/>
                <a:ea typeface="ＭＳ Ｐゴシック" charset="0"/>
              </a:defRPr>
            </a:lvl2pPr>
            <a:lvl3pPr marL="1143000" indent="-228600" eaLnBrk="0" hangingPunct="0">
              <a:defRPr sz="3200">
                <a:solidFill>
                  <a:srgbClr val="FF6600"/>
                </a:solidFill>
                <a:latin typeface="Arial Black" charset="0"/>
                <a:ea typeface="ＭＳ Ｐゴシック" charset="0"/>
              </a:defRPr>
            </a:lvl3pPr>
            <a:lvl4pPr marL="1600200" indent="-228600" eaLnBrk="0" hangingPunct="0">
              <a:defRPr sz="3200">
                <a:solidFill>
                  <a:srgbClr val="FF6600"/>
                </a:solidFill>
                <a:latin typeface="Arial Black" charset="0"/>
                <a:ea typeface="ＭＳ Ｐゴシック" charset="0"/>
              </a:defRPr>
            </a:lvl4pPr>
            <a:lvl5pPr marL="2057400" indent="-228600" eaLnBrk="0" hangingPunct="0">
              <a:defRPr sz="3200">
                <a:solidFill>
                  <a:srgbClr val="FF6600"/>
                </a:solidFill>
                <a:latin typeface="Arial Black" charset="0"/>
                <a:ea typeface="ＭＳ Ｐゴシック" charset="0"/>
              </a:defRPr>
            </a:lvl5pPr>
            <a:lvl6pPr marL="2514600" indent="-228600" algn="ctr" eaLnBrk="0" fontAlgn="base" hangingPunct="0">
              <a:spcBef>
                <a:spcPct val="20000"/>
              </a:spcBef>
              <a:spcAft>
                <a:spcPct val="0"/>
              </a:spcAft>
              <a:defRPr sz="3200">
                <a:solidFill>
                  <a:srgbClr val="FF6600"/>
                </a:solidFill>
                <a:latin typeface="Arial Black" charset="0"/>
                <a:ea typeface="ＭＳ Ｐゴシック" charset="0"/>
              </a:defRPr>
            </a:lvl6pPr>
            <a:lvl7pPr marL="2971800" indent="-228600" algn="ctr" eaLnBrk="0" fontAlgn="base" hangingPunct="0">
              <a:spcBef>
                <a:spcPct val="20000"/>
              </a:spcBef>
              <a:spcAft>
                <a:spcPct val="0"/>
              </a:spcAft>
              <a:defRPr sz="3200">
                <a:solidFill>
                  <a:srgbClr val="FF6600"/>
                </a:solidFill>
                <a:latin typeface="Arial Black" charset="0"/>
                <a:ea typeface="ＭＳ Ｐゴシック" charset="0"/>
              </a:defRPr>
            </a:lvl7pPr>
            <a:lvl8pPr marL="3429000" indent="-228600" algn="ctr" eaLnBrk="0" fontAlgn="base" hangingPunct="0">
              <a:spcBef>
                <a:spcPct val="20000"/>
              </a:spcBef>
              <a:spcAft>
                <a:spcPct val="0"/>
              </a:spcAft>
              <a:defRPr sz="3200">
                <a:solidFill>
                  <a:srgbClr val="FF6600"/>
                </a:solidFill>
                <a:latin typeface="Arial Black" charset="0"/>
                <a:ea typeface="ＭＳ Ｐゴシック" charset="0"/>
              </a:defRPr>
            </a:lvl8pPr>
            <a:lvl9pPr marL="3886200" indent="-228600" algn="ctr" eaLnBrk="0" fontAlgn="base" hangingPunct="0">
              <a:spcBef>
                <a:spcPct val="20000"/>
              </a:spcBef>
              <a:spcAft>
                <a:spcPct val="0"/>
              </a:spcAft>
              <a:defRPr sz="3200">
                <a:solidFill>
                  <a:srgbClr val="FF6600"/>
                </a:solidFill>
                <a:latin typeface="Arial Black" charset="0"/>
                <a:ea typeface="ＭＳ Ｐゴシック" charset="0"/>
              </a:defRPr>
            </a:lvl9pPr>
          </a:lstStyle>
          <a:p>
            <a:pPr algn="ctr" eaLnBrk="1" hangingPunct="1"/>
            <a:r>
              <a:rPr lang="es-ES" sz="4000" b="1" dirty="0">
                <a:solidFill>
                  <a:srgbClr val="C00000"/>
                </a:solidFill>
                <a:effectLst>
                  <a:outerShdw blurRad="38100" dist="38100" dir="2700000" algn="tl">
                    <a:srgbClr val="000000">
                      <a:alpha val="43137"/>
                    </a:srgbClr>
                  </a:outerShdw>
                </a:effectLst>
              </a:rPr>
              <a:t>CYTA</a:t>
            </a:r>
          </a:p>
        </p:txBody>
      </p:sp>
      <p:sp>
        <p:nvSpPr>
          <p:cNvPr id="3" name="Flecha derecha 1">
            <a:extLst>
              <a:ext uri="{FF2B5EF4-FFF2-40B4-BE49-F238E27FC236}">
                <a16:creationId xmlns:a16="http://schemas.microsoft.com/office/drawing/2014/main" id="{5D3995C7-CDA7-FF7D-042B-8835907BF309}"/>
              </a:ext>
            </a:extLst>
          </p:cNvPr>
          <p:cNvSpPr/>
          <p:nvPr/>
        </p:nvSpPr>
        <p:spPr>
          <a:xfrm rot="18110166">
            <a:off x="120164" y="6257759"/>
            <a:ext cx="473987" cy="460884"/>
          </a:xfrm>
          <a:prstGeom prst="rightArrow">
            <a:avLst>
              <a:gd name="adj1" fmla="val 50000"/>
              <a:gd name="adj2" fmla="val 48161"/>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angle 11">
            <a:extLst>
              <a:ext uri="{FF2B5EF4-FFF2-40B4-BE49-F238E27FC236}">
                <a16:creationId xmlns:a16="http://schemas.microsoft.com/office/drawing/2014/main" id="{26788361-29C5-939A-F663-6C1030C5F90A}"/>
              </a:ext>
            </a:extLst>
          </p:cNvPr>
          <p:cNvSpPr/>
          <p:nvPr/>
        </p:nvSpPr>
        <p:spPr>
          <a:xfrm>
            <a:off x="921015" y="6302513"/>
            <a:ext cx="1130705" cy="523220"/>
          </a:xfrm>
          <a:prstGeom prst="rect">
            <a:avLst/>
          </a:prstGeom>
          <a:solidFill>
            <a:schemeClr val="tx2"/>
          </a:solidFill>
        </p:spPr>
        <p:txBody>
          <a:bodyPr wrap="square" lIns="91440" tIns="45720" rIns="91440" bIns="45720">
            <a:spAutoFit/>
          </a:bodyPr>
          <a:lstStyle/>
          <a:p>
            <a:pPr algn="ctr"/>
            <a:r>
              <a:rPr lang="es-ES_tradnl" sz="1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NUEVO DESTINO</a:t>
            </a:r>
          </a:p>
        </p:txBody>
      </p:sp>
    </p:spTree>
    <p:extLst>
      <p:ext uri="{BB962C8B-B14F-4D97-AF65-F5344CB8AC3E}">
        <p14:creationId xmlns:p14="http://schemas.microsoft.com/office/powerpoint/2010/main" val="2178746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9552" y="3212977"/>
            <a:ext cx="8229600" cy="2664296"/>
          </a:xfrm>
        </p:spPr>
        <p:txBody>
          <a:bodyPr/>
          <a:lstStyle/>
          <a:p>
            <a:pPr algn="just" eaLnBrk="1" hangingPunct="1"/>
            <a:r>
              <a:rPr lang="es-ES_tradnl" sz="2800" dirty="0">
                <a:latin typeface="Arial" charset="0"/>
              </a:rPr>
              <a:t>Existen unos cuadros de equivalencias de asignaturas que se renuevan continuamente, y que facilitan la convalidación por equiparación de materias de la universidad de acogida con la de origen </a:t>
            </a:r>
            <a:r>
              <a:rPr lang="es-ES_tradnl" sz="2800" dirty="0">
                <a:highlight>
                  <a:srgbClr val="FFFF00"/>
                </a:highlight>
                <a:latin typeface="Arial" charset="0"/>
              </a:rPr>
              <a:t>(son orientativos de un curso para otro)</a:t>
            </a:r>
            <a:r>
              <a:rPr lang="es-ES_tradnl" sz="2800" dirty="0">
                <a:latin typeface="Arial" charset="0"/>
              </a:rPr>
              <a:t>.</a:t>
            </a:r>
          </a:p>
        </p:txBody>
      </p:sp>
      <p:sp>
        <p:nvSpPr>
          <p:cNvPr id="8194" name="Rectangle 2"/>
          <p:cNvSpPr>
            <a:spLocks noGrp="1" noChangeArrowheads="1"/>
          </p:cNvSpPr>
          <p:nvPr>
            <p:ph type="title"/>
          </p:nvPr>
        </p:nvSpPr>
        <p:spPr>
          <a:xfrm>
            <a:off x="179512" y="2060848"/>
            <a:ext cx="8229600" cy="950913"/>
          </a:xfrm>
        </p:spPr>
        <p:txBody>
          <a:bodyPr/>
          <a:lstStyle/>
          <a:p>
            <a:pPr eaLnBrk="1" hangingPunct="1"/>
            <a:r>
              <a:rPr lang="es-ES_tradnl" sz="3600" b="1" dirty="0">
                <a:solidFill>
                  <a:srgbClr val="CC0000"/>
                </a:solidFill>
                <a:latin typeface="Arial Black" charset="0"/>
              </a:rPr>
              <a:t>Cuadro equivalencias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4289691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2636838"/>
            <a:ext cx="8229600" cy="3887787"/>
          </a:xfrm>
        </p:spPr>
        <p:txBody>
          <a:bodyPr/>
          <a:lstStyle/>
          <a:p>
            <a:pPr eaLnBrk="1" hangingPunct="1">
              <a:lnSpc>
                <a:spcPct val="90000"/>
              </a:lnSpc>
            </a:pPr>
            <a:r>
              <a:rPr lang="es-ES" dirty="0">
                <a:latin typeface="Arial" charset="0"/>
              </a:rPr>
              <a:t>Se publican en la página Web de la Facultad.</a:t>
            </a:r>
          </a:p>
          <a:p>
            <a:pPr eaLnBrk="1" hangingPunct="1">
              <a:lnSpc>
                <a:spcPct val="90000"/>
              </a:lnSpc>
            </a:pPr>
            <a:endParaRPr lang="es-ES" dirty="0">
              <a:latin typeface="Arial" charset="0"/>
            </a:endParaRPr>
          </a:p>
          <a:p>
            <a:pPr eaLnBrk="1" hangingPunct="1">
              <a:lnSpc>
                <a:spcPct val="90000"/>
              </a:lnSpc>
            </a:pPr>
            <a:r>
              <a:rPr lang="es-ES" dirty="0">
                <a:latin typeface="Arial" charset="0"/>
              </a:rPr>
              <a:t>Se activarán al comienzo del periodo de solicitud de la Beca.</a:t>
            </a:r>
          </a:p>
          <a:p>
            <a:pPr eaLnBrk="1" hangingPunct="1">
              <a:lnSpc>
                <a:spcPct val="90000"/>
              </a:lnSpc>
            </a:pPr>
            <a:endParaRPr lang="es-ES" dirty="0">
              <a:latin typeface="Arial" charset="0"/>
            </a:endParaRPr>
          </a:p>
          <a:p>
            <a:pPr eaLnBrk="1" hangingPunct="1">
              <a:lnSpc>
                <a:spcPct val="90000"/>
              </a:lnSpc>
            </a:pPr>
            <a:r>
              <a:rPr lang="es-ES" dirty="0">
                <a:highlight>
                  <a:srgbClr val="FFFF00"/>
                </a:highlight>
                <a:latin typeface="Arial" charset="0"/>
              </a:rPr>
              <a:t>Son orientativos. O sea, pueden cambiar, normalmente porque cambien los planes de estudios de las Universidades de destino</a:t>
            </a:r>
          </a:p>
        </p:txBody>
      </p:sp>
      <p:sp>
        <p:nvSpPr>
          <p:cNvPr id="9218" name="Rectangle 2"/>
          <p:cNvSpPr>
            <a:spLocks noGrp="1" noChangeArrowheads="1"/>
          </p:cNvSpPr>
          <p:nvPr>
            <p:ph type="title"/>
          </p:nvPr>
        </p:nvSpPr>
        <p:spPr>
          <a:xfrm>
            <a:off x="0" y="1556792"/>
            <a:ext cx="8229600" cy="1143000"/>
          </a:xfrm>
        </p:spPr>
        <p:txBody>
          <a:bodyPr/>
          <a:lstStyle/>
          <a:p>
            <a:pPr eaLnBrk="1" hangingPunct="1"/>
            <a:r>
              <a:rPr lang="es-ES_tradnl" sz="3600" b="1" dirty="0">
                <a:solidFill>
                  <a:srgbClr val="CC0000"/>
                </a:solidFill>
                <a:latin typeface="Arial Black" charset="0"/>
              </a:rPr>
              <a:t>Cuadro equivalencias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1907182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p:cNvSpPr txBox="1">
            <a:spLocks noChangeArrowheads="1"/>
          </p:cNvSpPr>
          <p:nvPr/>
        </p:nvSpPr>
        <p:spPr>
          <a:xfrm>
            <a:off x="0" y="134076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Cuadro equivalencias</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pic>
        <p:nvPicPr>
          <p:cNvPr id="4" name="Imagen 3">
            <a:extLst>
              <a:ext uri="{FF2B5EF4-FFF2-40B4-BE49-F238E27FC236}">
                <a16:creationId xmlns:a16="http://schemas.microsoft.com/office/drawing/2014/main" id="{F1D284DD-D1D6-850F-0D99-04A3961E742E}"/>
              </a:ext>
            </a:extLst>
          </p:cNvPr>
          <p:cNvPicPr>
            <a:picLocks noChangeAspect="1"/>
          </p:cNvPicPr>
          <p:nvPr/>
        </p:nvPicPr>
        <p:blipFill rotWithShape="1">
          <a:blip r:embed="rId2"/>
          <a:srcRect l="5000" t="3380" r="26375" b="5900"/>
          <a:stretch/>
        </p:blipFill>
        <p:spPr>
          <a:xfrm>
            <a:off x="1434480" y="2183400"/>
            <a:ext cx="5657800" cy="4674599"/>
          </a:xfrm>
          <a:prstGeom prst="rect">
            <a:avLst/>
          </a:prstGeom>
        </p:spPr>
      </p:pic>
      <p:cxnSp>
        <p:nvCxnSpPr>
          <p:cNvPr id="14" name="13 Conector recto de flecha"/>
          <p:cNvCxnSpPr>
            <a:cxnSpLocks/>
          </p:cNvCxnSpPr>
          <p:nvPr/>
        </p:nvCxnSpPr>
        <p:spPr>
          <a:xfrm>
            <a:off x="740991" y="5949280"/>
            <a:ext cx="1670769"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13 Conector recto de flecha">
            <a:extLst>
              <a:ext uri="{FF2B5EF4-FFF2-40B4-BE49-F238E27FC236}">
                <a16:creationId xmlns:a16="http://schemas.microsoft.com/office/drawing/2014/main" id="{1862E1BD-162C-536B-5290-814347D19508}"/>
              </a:ext>
            </a:extLst>
          </p:cNvPr>
          <p:cNvCxnSpPr>
            <a:cxnSpLocks/>
          </p:cNvCxnSpPr>
          <p:nvPr/>
        </p:nvCxnSpPr>
        <p:spPr>
          <a:xfrm>
            <a:off x="827584" y="6381328"/>
            <a:ext cx="1670769"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B18F243-40B7-71EC-648B-261500BA1CAC}"/>
              </a:ext>
            </a:extLst>
          </p:cNvPr>
          <p:cNvSpPr/>
          <p:nvPr/>
        </p:nvSpPr>
        <p:spPr>
          <a:xfrm>
            <a:off x="1434480" y="2183400"/>
            <a:ext cx="5657800" cy="237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p:cNvSpPr txBox="1">
            <a:spLocks noChangeArrowheads="1"/>
          </p:cNvSpPr>
          <p:nvPr/>
        </p:nvSpPr>
        <p:spPr>
          <a:xfrm>
            <a:off x="0" y="134076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Cuadro equivalencias</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pic>
        <p:nvPicPr>
          <p:cNvPr id="13" name="12 Imagen" descr="Captura de pantalla 2015-01-13 10.56.31.png"/>
          <p:cNvPicPr>
            <a:picLocks noChangeAspect="1"/>
          </p:cNvPicPr>
          <p:nvPr/>
        </p:nvPicPr>
        <p:blipFill>
          <a:blip r:embed="rId2" cstate="print"/>
          <a:srcRect l="22438" t="25212" r="21650" b="6155"/>
          <a:stretch>
            <a:fillRect/>
          </a:stretch>
        </p:blipFill>
        <p:spPr>
          <a:xfrm>
            <a:off x="1259632" y="2348880"/>
            <a:ext cx="6192688" cy="427382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Screen Shot 2015-12-14 at 10.24.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852936"/>
            <a:ext cx="3096343" cy="3384376"/>
          </a:xfrm>
          <a:prstGeom prst="rect">
            <a:avLst/>
          </a:prstGeom>
        </p:spPr>
      </p:pic>
      <p:sp>
        <p:nvSpPr>
          <p:cNvPr id="8"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
        <p:nvSpPr>
          <p:cNvPr id="9" name="Rectangle 2"/>
          <p:cNvSpPr txBox="1">
            <a:spLocks noChangeArrowheads="1"/>
          </p:cNvSpPr>
          <p:nvPr/>
        </p:nvSpPr>
        <p:spPr>
          <a:xfrm>
            <a:off x="395536" y="1988840"/>
            <a:ext cx="8229600" cy="11430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a:ln>
                  <a:noFill/>
                </a:ln>
                <a:solidFill>
                  <a:srgbClr val="CC0000"/>
                </a:solidFill>
                <a:effectLst/>
                <a:uLnTx/>
                <a:uFillTx/>
                <a:latin typeface="Arial Black" charset="0"/>
                <a:ea typeface="+mj-ea"/>
                <a:cs typeface="+mj-cs"/>
              </a:rPr>
              <a:t>¿Qué hacer si</a:t>
            </a:r>
            <a:r>
              <a:rPr kumimoji="0" lang="es-ES_tradnl" sz="3600" b="1" i="0" u="none" strike="noStrike" kern="1200" cap="none" spc="0" normalizeH="0" noProof="0" dirty="0">
                <a:ln>
                  <a:noFill/>
                </a:ln>
                <a:solidFill>
                  <a:srgbClr val="CC0000"/>
                </a:solidFill>
                <a:effectLst/>
                <a:uLnTx/>
                <a:uFillTx/>
                <a:latin typeface="Arial Black" charset="0"/>
                <a:ea typeface="+mj-ea"/>
                <a:cs typeface="+mj-cs"/>
              </a:rPr>
              <a:t> quiero cursar una asignatura que no aparece en el cuadro?</a:t>
            </a:r>
            <a:endParaRPr kumimoji="0" lang="es-ES" sz="3600" b="1" i="0" u="none" strike="noStrike" kern="1200" cap="none" spc="0" normalizeH="0" baseline="0" noProof="0" dirty="0">
              <a:ln>
                <a:noFill/>
              </a:ln>
              <a:solidFill>
                <a:srgbClr val="CC0000"/>
              </a:solidFill>
              <a:effectLst/>
              <a:uLnTx/>
              <a:uFillTx/>
              <a:latin typeface="Arial Black" charset="0"/>
              <a:ea typeface="+mj-ea"/>
              <a:cs typeface="+mj-cs"/>
            </a:endParaRPr>
          </a:p>
        </p:txBody>
      </p:sp>
      <p:sp>
        <p:nvSpPr>
          <p:cNvPr id="5" name="Rectangle 3"/>
          <p:cNvSpPr>
            <a:spLocks noGrp="1" noChangeArrowheads="1"/>
          </p:cNvSpPr>
          <p:nvPr>
            <p:ph idx="1"/>
          </p:nvPr>
        </p:nvSpPr>
        <p:spPr>
          <a:xfrm>
            <a:off x="395536" y="3131840"/>
            <a:ext cx="5472608" cy="2808312"/>
          </a:xfrm>
        </p:spPr>
        <p:txBody>
          <a:bodyPr>
            <a:normAutofit lnSpcReduction="10000"/>
          </a:bodyPr>
          <a:lstStyle/>
          <a:p>
            <a:pPr marL="0" indent="0" algn="just">
              <a:lnSpc>
                <a:spcPct val="90000"/>
              </a:lnSpc>
              <a:buNone/>
            </a:pPr>
            <a:r>
              <a:rPr lang="es-ES_tradnl" sz="2400" dirty="0">
                <a:latin typeface="Arial" charset="0"/>
              </a:rPr>
              <a:t>-Rellenar solicitud publicada en la página web de la Facultad de </a:t>
            </a:r>
            <a:r>
              <a:rPr lang="es-ES_tradnl" dirty="0">
                <a:latin typeface="Arial" charset="0"/>
              </a:rPr>
              <a:t>Veterinaria, </a:t>
            </a:r>
            <a:r>
              <a:rPr lang="es-ES_tradnl" sz="2400" dirty="0">
                <a:latin typeface="Arial" charset="0"/>
              </a:rPr>
              <a:t>adjuntando los programas de la Universidad de destino</a:t>
            </a:r>
          </a:p>
          <a:p>
            <a:pPr marL="0" indent="0" algn="just">
              <a:lnSpc>
                <a:spcPct val="90000"/>
              </a:lnSpc>
              <a:buNone/>
            </a:pPr>
            <a:endParaRPr lang="es-ES_tradnl" sz="2400" dirty="0">
              <a:latin typeface="Arial" charset="0"/>
            </a:endParaRPr>
          </a:p>
          <a:p>
            <a:pPr marL="0" indent="0" algn="just" eaLnBrk="1" hangingPunct="1">
              <a:lnSpc>
                <a:spcPct val="90000"/>
              </a:lnSpc>
              <a:buFontTx/>
              <a:buNone/>
            </a:pPr>
            <a:r>
              <a:rPr lang="es-ES_tradnl" dirty="0">
                <a:latin typeface="Arial" charset="0"/>
              </a:rPr>
              <a:t>-Solicitud genérica a través de la sede electrónica, dirigida al Vicedecano de Internacionalización</a:t>
            </a:r>
          </a:p>
          <a:p>
            <a:pPr>
              <a:lnSpc>
                <a:spcPct val="90000"/>
              </a:lnSpc>
              <a:buNone/>
            </a:pPr>
            <a:endParaRPr lang="es-ES_tradnl"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p:txBody>
      </p:sp>
      <p:sp>
        <p:nvSpPr>
          <p:cNvPr id="3" name="CuadroTexto 2"/>
          <p:cNvSpPr txBox="1"/>
          <p:nvPr/>
        </p:nvSpPr>
        <p:spPr>
          <a:xfrm>
            <a:off x="398536" y="6266706"/>
            <a:ext cx="8565951" cy="535531"/>
          </a:xfrm>
          <a:prstGeom prst="rect">
            <a:avLst/>
          </a:prstGeom>
          <a:noFill/>
        </p:spPr>
        <p:txBody>
          <a:bodyPr wrap="square" rtlCol="0">
            <a:spAutoFit/>
          </a:bodyPr>
          <a:lstStyle/>
          <a:p>
            <a:pPr>
              <a:lnSpc>
                <a:spcPct val="90000"/>
              </a:lnSpc>
              <a:buNone/>
            </a:pPr>
            <a:r>
              <a:rPr lang="es-ES_tradnl" sz="1600" dirty="0">
                <a:latin typeface="Arial" charset="0"/>
              </a:rPr>
              <a:t>(http://www.uco.es/veterinaria/images/documentos/movilidad/solicitud-nuevas-asignaturas-intercambio.doc)</a:t>
            </a:r>
          </a:p>
        </p:txBody>
      </p:sp>
    </p:spTree>
    <p:extLst>
      <p:ext uri="{BB962C8B-B14F-4D97-AF65-F5344CB8AC3E}">
        <p14:creationId xmlns:p14="http://schemas.microsoft.com/office/powerpoint/2010/main" val="3148166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55576" y="3429000"/>
            <a:ext cx="8208962" cy="2808312"/>
          </a:xfrm>
        </p:spPr>
        <p:txBody>
          <a:bodyPr>
            <a:normAutofit fontScale="92500" lnSpcReduction="10000"/>
          </a:bodyPr>
          <a:lstStyle/>
          <a:p>
            <a:pPr eaLnBrk="1" hangingPunct="1">
              <a:lnSpc>
                <a:spcPct val="90000"/>
              </a:lnSpc>
              <a:buFontTx/>
              <a:buNone/>
            </a:pPr>
            <a:r>
              <a:rPr lang="es-ES_tradnl" sz="2400" dirty="0">
                <a:latin typeface="Arial" charset="0"/>
              </a:rPr>
              <a:t>Sólo se reconocerá el periodo LIBRE de esta asignatura. </a:t>
            </a:r>
          </a:p>
          <a:p>
            <a:pPr eaLnBrk="1" hangingPunct="1">
              <a:lnSpc>
                <a:spcPct val="90000"/>
              </a:lnSpc>
              <a:buFontTx/>
              <a:buNone/>
            </a:pPr>
            <a:endParaRPr lang="es-ES_tradnl" sz="2400" dirty="0">
              <a:latin typeface="Arial" charset="0"/>
            </a:endParaRPr>
          </a:p>
          <a:p>
            <a:pPr eaLnBrk="1" hangingPunct="1">
              <a:lnSpc>
                <a:spcPct val="90000"/>
              </a:lnSpc>
              <a:buFontTx/>
              <a:buNone/>
            </a:pPr>
            <a:r>
              <a:rPr lang="es-ES_tradnl" sz="2400" dirty="0">
                <a:latin typeface="Arial" charset="0"/>
              </a:rPr>
              <a:t>Dentro del periodo obligatorio </a:t>
            </a:r>
            <a:r>
              <a:rPr lang="es-ES_tradnl" sz="2400">
                <a:latin typeface="Arial" charset="0"/>
              </a:rPr>
              <a:t>Erasmus (2-12 </a:t>
            </a:r>
            <a:r>
              <a:rPr lang="es-ES_tradnl" sz="2400" dirty="0">
                <a:latin typeface="Arial" charset="0"/>
              </a:rPr>
              <a:t>meses):</a:t>
            </a:r>
          </a:p>
          <a:p>
            <a:pPr eaLnBrk="1" hangingPunct="1">
              <a:lnSpc>
                <a:spcPct val="90000"/>
              </a:lnSpc>
              <a:buFontTx/>
              <a:buNone/>
            </a:pPr>
            <a:endParaRPr lang="es-ES_tradnl" sz="2400" dirty="0">
              <a:latin typeface="Arial" charset="0"/>
            </a:endParaRPr>
          </a:p>
          <a:p>
            <a:pPr eaLnBrk="1" hangingPunct="1">
              <a:lnSpc>
                <a:spcPct val="90000"/>
              </a:lnSpc>
              <a:buFontTx/>
              <a:buNone/>
            </a:pPr>
            <a:r>
              <a:rPr lang="es-ES_tradnl" sz="2400" dirty="0">
                <a:latin typeface="Arial" charset="0"/>
              </a:rPr>
              <a:t>		Periodo libre = 1 mes de actividad práctica.</a:t>
            </a:r>
          </a:p>
          <a:p>
            <a:pPr eaLnBrk="1" hangingPunct="1">
              <a:lnSpc>
                <a:spcPct val="90000"/>
              </a:lnSpc>
              <a:buFontTx/>
              <a:buNone/>
            </a:pPr>
            <a:endParaRPr lang="es-ES_tradnl" dirty="0">
              <a:latin typeface="Arial" charset="0"/>
            </a:endParaRPr>
          </a:p>
          <a:p>
            <a:pPr eaLnBrk="1" hangingPunct="1">
              <a:lnSpc>
                <a:spcPct val="90000"/>
              </a:lnSpc>
              <a:buFontTx/>
              <a:buNone/>
            </a:pPr>
            <a:r>
              <a:rPr lang="es-ES_tradnl" dirty="0">
                <a:latin typeface="Arial" charset="0"/>
              </a:rPr>
              <a:t>El resto de los periodos dependerán de la actividad práctica (rotatorio) que ofrezcan las Universidades de destino</a:t>
            </a: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p:txBody>
      </p:sp>
      <p:sp>
        <p:nvSpPr>
          <p:cNvPr id="10242" name="Rectangle 2"/>
          <p:cNvSpPr>
            <a:spLocks noGrp="1" noChangeArrowheads="1"/>
          </p:cNvSpPr>
          <p:nvPr>
            <p:ph type="title"/>
          </p:nvPr>
        </p:nvSpPr>
        <p:spPr>
          <a:xfrm>
            <a:off x="611560" y="2204864"/>
            <a:ext cx="8229600" cy="950912"/>
          </a:xfrm>
        </p:spPr>
        <p:txBody>
          <a:bodyPr>
            <a:normAutofit fontScale="90000"/>
          </a:bodyPr>
          <a:lstStyle/>
          <a:p>
            <a:pPr eaLnBrk="1" hangingPunct="1"/>
            <a:r>
              <a:rPr lang="es-ES_tradnl" sz="3600" b="1" dirty="0">
                <a:solidFill>
                  <a:srgbClr val="CC0000"/>
                </a:solidFill>
                <a:latin typeface="Arial Black" charset="0"/>
              </a:rPr>
              <a:t>¿Puedo realizar la asignatura Prácticas Tuteladas?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2932601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83568" y="3356992"/>
            <a:ext cx="8208962" cy="2376264"/>
          </a:xfrm>
        </p:spPr>
        <p:txBody>
          <a:bodyPr/>
          <a:lstStyle/>
          <a:p>
            <a:pPr eaLnBrk="1" hangingPunct="1">
              <a:lnSpc>
                <a:spcPct val="90000"/>
              </a:lnSpc>
              <a:buFontTx/>
              <a:buNone/>
            </a:pPr>
            <a:endParaRPr lang="es-ES_tradnl" dirty="0">
              <a:latin typeface="Arial" charset="0"/>
            </a:endParaRPr>
          </a:p>
          <a:p>
            <a:pPr eaLnBrk="1" hangingPunct="1">
              <a:lnSpc>
                <a:spcPct val="90000"/>
              </a:lnSpc>
              <a:buFontTx/>
              <a:buNone/>
            </a:pPr>
            <a:r>
              <a:rPr lang="es-ES_tradnl" sz="2400" dirty="0">
                <a:latin typeface="Arial" charset="0"/>
              </a:rPr>
              <a:t>- Sí. Será necesario un tutor del centro origen. </a:t>
            </a:r>
          </a:p>
          <a:p>
            <a:pPr eaLnBrk="1" hangingPunct="1">
              <a:lnSpc>
                <a:spcPct val="90000"/>
              </a:lnSpc>
              <a:buFontTx/>
              <a:buNone/>
            </a:pPr>
            <a:endParaRPr lang="es-ES_tradnl" sz="2400" dirty="0">
              <a:latin typeface="Arial" charset="0"/>
            </a:endParaRPr>
          </a:p>
          <a:p>
            <a:pPr eaLnBrk="1" hangingPunct="1">
              <a:lnSpc>
                <a:spcPct val="90000"/>
              </a:lnSpc>
              <a:buFontTx/>
              <a:buNone/>
            </a:pPr>
            <a:r>
              <a:rPr lang="es-ES_tradnl" sz="2400" dirty="0">
                <a:latin typeface="Arial" charset="0"/>
              </a:rPr>
              <a:t>- El trabajo se presenta y defiende en el centro origen.</a:t>
            </a: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a:p>
            <a:pPr eaLnBrk="1" hangingPunct="1">
              <a:lnSpc>
                <a:spcPct val="90000"/>
              </a:lnSpc>
              <a:buFontTx/>
              <a:buNone/>
            </a:pPr>
            <a:endParaRPr lang="es-ES_tradnl" sz="2400" dirty="0">
              <a:latin typeface="Arial" charset="0"/>
            </a:endParaRPr>
          </a:p>
        </p:txBody>
      </p:sp>
      <p:sp>
        <p:nvSpPr>
          <p:cNvPr id="10242" name="Rectangle 2"/>
          <p:cNvSpPr>
            <a:spLocks noGrp="1" noChangeArrowheads="1"/>
          </p:cNvSpPr>
          <p:nvPr>
            <p:ph type="title"/>
          </p:nvPr>
        </p:nvSpPr>
        <p:spPr>
          <a:xfrm>
            <a:off x="611560" y="2204864"/>
            <a:ext cx="8229600" cy="950912"/>
          </a:xfrm>
        </p:spPr>
        <p:txBody>
          <a:bodyPr>
            <a:normAutofit fontScale="90000"/>
          </a:bodyPr>
          <a:lstStyle/>
          <a:p>
            <a:pPr eaLnBrk="1" hangingPunct="1"/>
            <a:r>
              <a:rPr lang="es-ES_tradnl" sz="3600" b="1" dirty="0">
                <a:solidFill>
                  <a:srgbClr val="CC0000"/>
                </a:solidFill>
                <a:latin typeface="Arial Black" charset="0"/>
              </a:rPr>
              <a:t>¿Puedo realizar el TFG durante el Erasmus?</a:t>
            </a:r>
            <a:endParaRPr lang="es-ES" sz="3600" b="1" dirty="0">
              <a:solidFill>
                <a:srgbClr val="CC0000"/>
              </a:solidFill>
              <a:latin typeface="Arial Black" charset="0"/>
            </a:endParaRPr>
          </a:p>
        </p:txBody>
      </p:sp>
      <p:sp>
        <p:nvSpPr>
          <p:cNvPr id="4" name="Rectangle 2"/>
          <p:cNvSpPr txBox="1">
            <a:spLocks noChangeArrowheads="1"/>
          </p:cNvSpPr>
          <p:nvPr/>
        </p:nvSpPr>
        <p:spPr>
          <a:xfrm>
            <a:off x="2843808" y="404664"/>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spTree>
    <p:extLst>
      <p:ext uri="{BB962C8B-B14F-4D97-AF65-F5344CB8AC3E}">
        <p14:creationId xmlns:p14="http://schemas.microsoft.com/office/powerpoint/2010/main" val="3286268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00100" y="3714752"/>
            <a:ext cx="5987008" cy="1252728"/>
          </a:xfrm>
        </p:spPr>
        <p:txBody>
          <a:bodyPr/>
          <a:lstStyle/>
          <a:p>
            <a:r>
              <a:rPr lang="es-ES" dirty="0"/>
              <a:t>PROGRAMA K-107</a:t>
            </a:r>
          </a:p>
        </p:txBody>
      </p:sp>
      <p:sp>
        <p:nvSpPr>
          <p:cNvPr id="6" name="5 Rectángulo redondeado"/>
          <p:cNvSpPr/>
          <p:nvPr/>
        </p:nvSpPr>
        <p:spPr>
          <a:xfrm>
            <a:off x="1403648" y="1458472"/>
            <a:ext cx="6264696" cy="36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400" b="1" dirty="0"/>
              <a:t>PROGRAMA</a:t>
            </a:r>
          </a:p>
          <a:p>
            <a:pPr algn="ctr"/>
            <a:r>
              <a:rPr lang="es-ES" sz="6400" b="1" dirty="0"/>
              <a:t>UCO-GLOBAL</a:t>
            </a:r>
          </a:p>
          <a:p>
            <a:pPr algn="ctr"/>
            <a:r>
              <a:rPr lang="es-ES" sz="6400" b="1" dirty="0"/>
              <a:t>IBEROAMÉRICA</a:t>
            </a:r>
          </a:p>
          <a:p>
            <a:pPr algn="ctr"/>
            <a:r>
              <a:rPr lang="es-ES" sz="4000" b="1" dirty="0"/>
              <a:t>(Grado)</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249518"/>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7" name="CuadroTexto 6">
            <a:extLst>
              <a:ext uri="{FF2B5EF4-FFF2-40B4-BE49-F238E27FC236}">
                <a16:creationId xmlns:a16="http://schemas.microsoft.com/office/drawing/2014/main" id="{0A6ADFD0-073C-1299-BFA4-7CD04B0E2009}"/>
              </a:ext>
            </a:extLst>
          </p:cNvPr>
          <p:cNvSpPr txBox="1"/>
          <p:nvPr/>
        </p:nvSpPr>
        <p:spPr>
          <a:xfrm>
            <a:off x="953164" y="6038713"/>
            <a:ext cx="7363252" cy="630647"/>
          </a:xfrm>
          <a:prstGeom prst="rect">
            <a:avLst/>
          </a:prstGeom>
          <a:noFill/>
        </p:spPr>
        <p:txBody>
          <a:bodyPr wrap="square">
            <a:spAutoFit/>
          </a:bodyPr>
          <a:lstStyle/>
          <a:p>
            <a:r>
              <a:rPr lang="es-ES" dirty="0"/>
              <a:t>http://www.uco.es/internacional/movilidad/es/movilidad-de-estudios-2024-2025-y-practicas-2023-2024-en-iberoamerica#convocatorias</a:t>
            </a:r>
          </a:p>
        </p:txBody>
      </p:sp>
    </p:spTree>
    <p:extLst>
      <p:ext uri="{BB962C8B-B14F-4D97-AF65-F5344CB8AC3E}">
        <p14:creationId xmlns:p14="http://schemas.microsoft.com/office/powerpoint/2010/main" val="165253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11560" y="2636912"/>
            <a:ext cx="8122989" cy="2970213"/>
          </a:xfrm>
        </p:spPr>
        <p:txBody>
          <a:bodyPr>
            <a:noAutofit/>
          </a:bodyPr>
          <a:lstStyle/>
          <a:p>
            <a:pPr eaLnBrk="1" hangingPunct="1"/>
            <a:r>
              <a:rPr lang="es-ES" sz="2800" dirty="0">
                <a:latin typeface="Arial" charset="0"/>
              </a:rPr>
              <a:t>ERASMUS + 	Movilidad con fines de estudios</a:t>
            </a:r>
          </a:p>
          <a:p>
            <a:pPr eaLnBrk="1" hangingPunct="1">
              <a:buFontTx/>
              <a:buNone/>
            </a:pPr>
            <a:r>
              <a:rPr lang="es-ES" sz="2800" dirty="0">
                <a:latin typeface="Arial" charset="0"/>
              </a:rPr>
              <a:t>				</a:t>
            </a:r>
            <a:r>
              <a:rPr lang="es-ES" sz="2800" dirty="0">
                <a:solidFill>
                  <a:srgbClr val="2D2D8A"/>
                </a:solidFill>
                <a:latin typeface="Arial" charset="0"/>
              </a:rPr>
              <a:t>(SMS)</a:t>
            </a:r>
          </a:p>
          <a:p>
            <a:pPr eaLnBrk="1" hangingPunct="1">
              <a:buFontTx/>
              <a:buNone/>
            </a:pPr>
            <a:endParaRPr lang="es-ES" sz="2800" dirty="0">
              <a:solidFill>
                <a:srgbClr val="2D2D8A"/>
              </a:solidFill>
              <a:latin typeface="Arial" charset="0"/>
            </a:endParaRPr>
          </a:p>
          <a:p>
            <a:pPr eaLnBrk="1" hangingPunct="1"/>
            <a:r>
              <a:rPr lang="es-ES" sz="2800" dirty="0">
                <a:latin typeface="Arial" charset="0"/>
              </a:rPr>
              <a:t>ERASMUS + 	Movilidad con fines de prácticas</a:t>
            </a:r>
          </a:p>
          <a:p>
            <a:pPr eaLnBrk="1" hangingPunct="1">
              <a:buFontTx/>
              <a:buNone/>
            </a:pPr>
            <a:r>
              <a:rPr lang="es-ES" sz="2800" dirty="0">
                <a:latin typeface="Arial" charset="0"/>
              </a:rPr>
              <a:t>				</a:t>
            </a:r>
            <a:r>
              <a:rPr lang="es-ES" sz="2800" dirty="0">
                <a:solidFill>
                  <a:srgbClr val="2D2D8A"/>
                </a:solidFill>
                <a:latin typeface="Arial" charset="0"/>
              </a:rPr>
              <a:t>(SMT) </a:t>
            </a:r>
          </a:p>
        </p:txBody>
      </p:sp>
      <p:sp>
        <p:nvSpPr>
          <p:cNvPr id="4098" name="Rectangle 2"/>
          <p:cNvSpPr>
            <a:spLocks noGrp="1" noChangeArrowheads="1"/>
          </p:cNvSpPr>
          <p:nvPr>
            <p:ph type="title"/>
          </p:nvPr>
        </p:nvSpPr>
        <p:spPr>
          <a:xfrm>
            <a:off x="2843808" y="476672"/>
            <a:ext cx="5832648" cy="1080120"/>
          </a:xfrm>
        </p:spPr>
        <p:txBody>
          <a:bodyPr>
            <a:noAutofit/>
          </a:bodyPr>
          <a:lstStyle/>
          <a:p>
            <a:pPr eaLnBrk="1" hangingPunct="1"/>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TIPOS DE MOVILIDAD ERASMUS</a:t>
            </a:r>
          </a:p>
        </p:txBody>
      </p:sp>
      <p:pic>
        <p:nvPicPr>
          <p:cNvPr id="4" name="Picture 3" descr="Screen Shot 2015-01-10 at 11.37.59.png"/>
          <p:cNvPicPr>
            <a:picLocks noChangeAspect="1"/>
          </p:cNvPicPr>
          <p:nvPr/>
        </p:nvPicPr>
        <p:blipFill rotWithShape="1">
          <a:blip r:embed="rId2" cstate="print">
            <a:extLst>
              <a:ext uri="{28A0092B-C50C-407E-A947-70E740481C1C}">
                <a14:useLocalDpi xmlns:a14="http://schemas.microsoft.com/office/drawing/2010/main" val="0"/>
              </a:ext>
            </a:extLst>
          </a:blip>
          <a:srcRect l="27421" t="31421" r="25751" b="28755"/>
          <a:stretch/>
        </p:blipFill>
        <p:spPr>
          <a:xfrm>
            <a:off x="395536" y="548680"/>
            <a:ext cx="2088232" cy="720080"/>
          </a:xfrm>
          <a:prstGeom prst="rect">
            <a:avLst/>
          </a:prstGeom>
        </p:spPr>
      </p:pic>
    </p:spTree>
    <p:extLst>
      <p:ext uri="{BB962C8B-B14F-4D97-AF65-F5344CB8AC3E}">
        <p14:creationId xmlns:p14="http://schemas.microsoft.com/office/powerpoint/2010/main" val="2907298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A768AC6C-AA77-D44F-E678-558639530F06}"/>
              </a:ext>
            </a:extLst>
          </p:cNvPr>
          <p:cNvSpPr txBox="1">
            <a:spLocks noChangeArrowheads="1"/>
          </p:cNvSpPr>
          <p:nvPr/>
        </p:nvSpPr>
        <p:spPr bwMode="auto">
          <a:xfrm>
            <a:off x="391681" y="294121"/>
            <a:ext cx="8229600" cy="8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OBJETO</a:t>
            </a:r>
          </a:p>
        </p:txBody>
      </p:sp>
      <p:sp>
        <p:nvSpPr>
          <p:cNvPr id="22531" name="Text Box 2">
            <a:extLst>
              <a:ext uri="{FF2B5EF4-FFF2-40B4-BE49-F238E27FC236}">
                <a16:creationId xmlns:a16="http://schemas.microsoft.com/office/drawing/2014/main" id="{0AD5701B-5851-EAA3-7323-CF19813F8489}"/>
              </a:ext>
            </a:extLst>
          </p:cNvPr>
          <p:cNvSpPr txBox="1">
            <a:spLocks noChangeArrowheads="1"/>
          </p:cNvSpPr>
          <p:nvPr/>
        </p:nvSpPr>
        <p:spPr bwMode="auto">
          <a:xfrm>
            <a:off x="326881" y="1142281"/>
            <a:ext cx="8424000" cy="542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45000"/>
            </a:pPr>
            <a:r>
              <a:rPr lang="es-ES" altLang="es-ES" sz="3266" dirty="0">
                <a:solidFill>
                  <a:srgbClr val="000000"/>
                </a:solidFill>
                <a:latin typeface="Arial" panose="020B0604020202020204" pitchFamily="34" charset="0"/>
              </a:rPr>
              <a:t>Se convocan becas para la realización de estancias de estudios 2024-2025</a:t>
            </a:r>
          </a:p>
          <a:p>
            <a:pPr algn="just">
              <a:spcAft>
                <a:spcPts val="1282"/>
              </a:spcAft>
              <a:buSzPct val="45000"/>
            </a:pPr>
            <a:endParaRPr lang="es-ES" altLang="es-ES" sz="3266" dirty="0">
              <a:solidFill>
                <a:srgbClr val="000000"/>
              </a:solidFill>
              <a:latin typeface="Arial" panose="020B0604020202020204" pitchFamily="34" charset="0"/>
            </a:endParaRPr>
          </a:p>
          <a:p>
            <a:pPr algn="ctr">
              <a:spcAft>
                <a:spcPts val="1282"/>
              </a:spcAft>
              <a:buSzPct val="45000"/>
            </a:pPr>
            <a:r>
              <a:rPr lang="es-ES" altLang="es-ES" sz="3266" b="1" dirty="0">
                <a:solidFill>
                  <a:srgbClr val="000000"/>
                </a:solidFill>
                <a:latin typeface="Arial" panose="020B0604020202020204" pitchFamily="34" charset="0"/>
              </a:rPr>
              <a:t>5</a:t>
            </a:r>
            <a:r>
              <a:rPr lang="es-ES" altLang="es-ES" sz="3266" dirty="0">
                <a:solidFill>
                  <a:srgbClr val="000000"/>
                </a:solidFill>
                <a:latin typeface="Arial" panose="020B0604020202020204" pitchFamily="34" charset="0"/>
              </a:rPr>
              <a:t> becas para Veterinaria y CYTA</a:t>
            </a:r>
          </a:p>
          <a:p>
            <a:pPr algn="ctr">
              <a:spcAft>
                <a:spcPts val="1282"/>
              </a:spcAft>
              <a:buSzPct val="45000"/>
            </a:pPr>
            <a:r>
              <a:rPr lang="es-ES" altLang="es-ES" sz="3266" dirty="0">
                <a:solidFill>
                  <a:srgbClr val="000000"/>
                </a:solidFill>
                <a:latin typeface="Arial" panose="020B0604020202020204" pitchFamily="34" charset="0"/>
              </a:rPr>
              <a:t>(curso 2023-2024)</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4A78941C-DF30-580D-79FF-503C79FC2EAE}"/>
              </a:ext>
            </a:extLst>
          </p:cNvPr>
          <p:cNvSpPr txBox="1">
            <a:spLocks noChangeArrowheads="1"/>
          </p:cNvSpPr>
          <p:nvPr/>
        </p:nvSpPr>
        <p:spPr bwMode="auto">
          <a:xfrm>
            <a:off x="912961" y="226441"/>
            <a:ext cx="705456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898" b="1">
                <a:solidFill>
                  <a:srgbClr val="C00000"/>
                </a:solidFill>
              </a:rPr>
              <a:t>FINANCIACIÓN</a:t>
            </a:r>
          </a:p>
        </p:txBody>
      </p:sp>
      <p:sp>
        <p:nvSpPr>
          <p:cNvPr id="24579" name="Text Box 2">
            <a:extLst>
              <a:ext uri="{FF2B5EF4-FFF2-40B4-BE49-F238E27FC236}">
                <a16:creationId xmlns:a16="http://schemas.microsoft.com/office/drawing/2014/main" id="{5BF2448B-A927-0218-F654-BB7D97730786}"/>
              </a:ext>
            </a:extLst>
          </p:cNvPr>
          <p:cNvSpPr txBox="1">
            <a:spLocks noChangeArrowheads="1"/>
          </p:cNvSpPr>
          <p:nvPr/>
        </p:nvSpPr>
        <p:spPr bwMode="auto">
          <a:xfrm>
            <a:off x="1115616" y="1628800"/>
            <a:ext cx="7250400" cy="39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45000"/>
            </a:pPr>
            <a:r>
              <a:rPr lang="es-ES" altLang="es-ES" sz="3628" dirty="0">
                <a:solidFill>
                  <a:srgbClr val="FF3300"/>
                </a:solidFill>
                <a:latin typeface="Arial" panose="020B0604020202020204" pitchFamily="34" charset="0"/>
              </a:rPr>
              <a:t>  </a:t>
            </a:r>
            <a:r>
              <a:rPr lang="es-ES" altLang="es-ES" sz="3628" dirty="0">
                <a:solidFill>
                  <a:srgbClr val="FF6600"/>
                </a:solidFill>
                <a:latin typeface="Arial" panose="020B0604020202020204" pitchFamily="34" charset="0"/>
              </a:rPr>
              <a:t>4.500 €</a:t>
            </a:r>
            <a:r>
              <a:rPr lang="es-ES" altLang="es-ES" sz="3628" dirty="0">
                <a:solidFill>
                  <a:srgbClr val="FF3300"/>
                </a:solidFill>
                <a:latin typeface="Arial" panose="020B0604020202020204" pitchFamily="34" charset="0"/>
              </a:rPr>
              <a:t> </a:t>
            </a:r>
            <a:r>
              <a:rPr lang="es-ES" altLang="es-ES" sz="3628" dirty="0">
                <a:solidFill>
                  <a:srgbClr val="000000"/>
                </a:solidFill>
                <a:latin typeface="Arial" panose="020B0604020202020204" pitchFamily="34" charset="0"/>
              </a:rPr>
              <a:t>para becas de estudios</a:t>
            </a:r>
            <a:endParaRPr lang="es-ES" altLang="es-ES" sz="3628" dirty="0">
              <a:solidFill>
                <a:srgbClr val="000000"/>
              </a:solidFill>
              <a:highlight>
                <a:srgbClr val="FFFF00"/>
              </a:highlight>
              <a:latin typeface="Arial" panose="020B0604020202020204" pitchFamily="34" charset="0"/>
            </a:endParaRPr>
          </a:p>
        </p:txBody>
      </p:sp>
      <p:pic>
        <p:nvPicPr>
          <p:cNvPr id="24580" name="Picture 3">
            <a:extLst>
              <a:ext uri="{FF2B5EF4-FFF2-40B4-BE49-F238E27FC236}">
                <a16:creationId xmlns:a16="http://schemas.microsoft.com/office/drawing/2014/main" id="{CA9F7999-03D0-6157-B6C0-816C8AAAA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41" y="3102121"/>
            <a:ext cx="4752000" cy="310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95B19DF4-913A-F534-DFF3-1AF867BBF3A9}"/>
              </a:ext>
            </a:extLst>
          </p:cNvPr>
          <p:cNvSpPr txBox="1">
            <a:spLocks noChangeArrowheads="1"/>
          </p:cNvSpPr>
          <p:nvPr/>
        </p:nvSpPr>
        <p:spPr bwMode="auto">
          <a:xfrm>
            <a:off x="260641" y="163081"/>
            <a:ext cx="8229600" cy="8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REQUISITOS</a:t>
            </a:r>
          </a:p>
        </p:txBody>
      </p:sp>
      <p:sp>
        <p:nvSpPr>
          <p:cNvPr id="26627" name="Text Box 2">
            <a:extLst>
              <a:ext uri="{FF2B5EF4-FFF2-40B4-BE49-F238E27FC236}">
                <a16:creationId xmlns:a16="http://schemas.microsoft.com/office/drawing/2014/main" id="{9F17072F-1216-B747-514B-99FB84AAB80B}"/>
              </a:ext>
            </a:extLst>
          </p:cNvPr>
          <p:cNvSpPr txBox="1">
            <a:spLocks noChangeArrowheads="1"/>
          </p:cNvSpPr>
          <p:nvPr/>
        </p:nvSpPr>
        <p:spPr bwMode="auto">
          <a:xfrm>
            <a:off x="391681" y="999721"/>
            <a:ext cx="8424000" cy="542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45000"/>
            </a:pPr>
            <a:r>
              <a:rPr lang="es-ES" altLang="es-ES" sz="1996" dirty="0">
                <a:solidFill>
                  <a:srgbClr val="000000"/>
                </a:solidFill>
                <a:latin typeface="Arial" panose="020B0604020202020204" pitchFamily="34" charset="0"/>
              </a:rPr>
              <a:t>Matriculado en Grado durante el periodo de disfrute de la beca.</a:t>
            </a:r>
          </a:p>
          <a:p>
            <a:pPr algn="just">
              <a:spcAft>
                <a:spcPts val="1282"/>
              </a:spcAft>
              <a:buSzPct val="45000"/>
            </a:pPr>
            <a:r>
              <a:rPr lang="es-ES" altLang="es-ES" sz="1996" dirty="0">
                <a:solidFill>
                  <a:srgbClr val="000000"/>
                </a:solidFill>
                <a:latin typeface="Arial" panose="020B0604020202020204" pitchFamily="34" charset="0"/>
              </a:rPr>
              <a:t>Tener superados al menos 51 créditos en el curso inmediatamente anterior a aquel para el que se solicita la beca, incluida la convocatoria de octubre de 2022.</a:t>
            </a:r>
          </a:p>
        </p:txBody>
      </p:sp>
      <p:sp>
        <p:nvSpPr>
          <p:cNvPr id="26628" name="Text Box 1">
            <a:extLst>
              <a:ext uri="{FF2B5EF4-FFF2-40B4-BE49-F238E27FC236}">
                <a16:creationId xmlns:a16="http://schemas.microsoft.com/office/drawing/2014/main" id="{A80F4120-91ED-B650-BE5F-5E9AAFF39A65}"/>
              </a:ext>
            </a:extLst>
          </p:cNvPr>
          <p:cNvSpPr txBox="1">
            <a:spLocks noChangeArrowheads="1"/>
          </p:cNvSpPr>
          <p:nvPr/>
        </p:nvSpPr>
        <p:spPr bwMode="auto">
          <a:xfrm>
            <a:off x="391681" y="4879081"/>
            <a:ext cx="8229600" cy="8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rPr>
              <a:t>DURACIÓN</a:t>
            </a:r>
          </a:p>
        </p:txBody>
      </p:sp>
      <p:sp>
        <p:nvSpPr>
          <p:cNvPr id="26629" name="Text Box 2">
            <a:extLst>
              <a:ext uri="{FF2B5EF4-FFF2-40B4-BE49-F238E27FC236}">
                <a16:creationId xmlns:a16="http://schemas.microsoft.com/office/drawing/2014/main" id="{767F5CAA-5E07-6B1A-1B8D-FB835890F0ED}"/>
              </a:ext>
            </a:extLst>
          </p:cNvPr>
          <p:cNvSpPr txBox="1">
            <a:spLocks noChangeArrowheads="1"/>
          </p:cNvSpPr>
          <p:nvPr/>
        </p:nvSpPr>
        <p:spPr bwMode="auto">
          <a:xfrm>
            <a:off x="488161" y="4879081"/>
            <a:ext cx="8424000" cy="137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spcAft>
                <a:spcPts val="1282"/>
              </a:spcAft>
              <a:buSzPct val="100000"/>
            </a:pPr>
            <a:endParaRPr lang="es-ES" altLang="es-ES" sz="2903" dirty="0">
              <a:solidFill>
                <a:srgbClr val="000000"/>
              </a:solidFill>
              <a:latin typeface="Arial" panose="020B0604020202020204" pitchFamily="34" charset="0"/>
            </a:endParaRPr>
          </a:p>
          <a:p>
            <a:pPr algn="just">
              <a:spcAft>
                <a:spcPts val="1282"/>
              </a:spcAft>
              <a:buSzPct val="100000"/>
            </a:pPr>
            <a:r>
              <a:rPr lang="es-ES" altLang="es-ES" sz="2177" dirty="0">
                <a:solidFill>
                  <a:srgbClr val="000000"/>
                </a:solidFill>
                <a:latin typeface="Arial" panose="020B0604020202020204" pitchFamily="34" charset="0"/>
              </a:rPr>
              <a:t>Un </a:t>
            </a:r>
            <a:r>
              <a:rPr lang="es-ES" altLang="es-ES" sz="2177" b="1" dirty="0">
                <a:solidFill>
                  <a:srgbClr val="000000"/>
                </a:solidFill>
                <a:latin typeface="Arial" panose="020B0604020202020204" pitchFamily="34" charset="0"/>
              </a:rPr>
              <a:t>cuatrimestre</a:t>
            </a:r>
            <a:r>
              <a:rPr lang="es-ES" altLang="es-ES" sz="2177" dirty="0">
                <a:solidFill>
                  <a:srgbClr val="000000"/>
                </a:solidFill>
                <a:latin typeface="Arial" panose="020B0604020202020204" pitchFamily="34" charset="0"/>
              </a:rPr>
              <a:t> académico de la universidad de destino.</a:t>
            </a:r>
          </a:p>
          <a:p>
            <a:pPr algn="just">
              <a:spcAft>
                <a:spcPts val="1282"/>
              </a:spcAft>
              <a:buSzPct val="100000"/>
            </a:pPr>
            <a:endParaRPr lang="es-ES" altLang="es-ES" sz="1996" dirty="0">
              <a:solidFill>
                <a:srgbClr val="000000"/>
              </a:solidFill>
              <a:latin typeface="Arial" panose="020B0604020202020204" pitchFamily="34" charset="0"/>
            </a:endParaRPr>
          </a:p>
          <a:p>
            <a:pPr algn="just">
              <a:spcAft>
                <a:spcPts val="1282"/>
              </a:spcAft>
              <a:buSzPct val="100000"/>
            </a:pPr>
            <a:endParaRPr lang="es-ES" altLang="es-ES" sz="1996" dirty="0">
              <a:solidFill>
                <a:srgbClr val="000000"/>
              </a:solidFill>
              <a:latin typeface="Arial" panose="020B0604020202020204" pitchFamily="34" charset="0"/>
            </a:endParaRPr>
          </a:p>
        </p:txBody>
      </p:sp>
      <p:sp>
        <p:nvSpPr>
          <p:cNvPr id="2" name="Rectángulo 1">
            <a:extLst>
              <a:ext uri="{FF2B5EF4-FFF2-40B4-BE49-F238E27FC236}">
                <a16:creationId xmlns:a16="http://schemas.microsoft.com/office/drawing/2014/main" id="{C7B28029-4BBA-1A8F-7FA6-B7D73ED89283}"/>
              </a:ext>
            </a:extLst>
          </p:cNvPr>
          <p:cNvSpPr/>
          <p:nvPr/>
        </p:nvSpPr>
        <p:spPr>
          <a:xfrm>
            <a:off x="488161" y="4879081"/>
            <a:ext cx="8264158" cy="1718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493F8C7F-7449-28DE-8E24-4628E0380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841" y="4906441"/>
            <a:ext cx="2733120" cy="182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a:extLst>
              <a:ext uri="{FF2B5EF4-FFF2-40B4-BE49-F238E27FC236}">
                <a16:creationId xmlns:a16="http://schemas.microsoft.com/office/drawing/2014/main" id="{DE45BB59-9E1C-DF64-9047-ACADFD7E570B}"/>
              </a:ext>
            </a:extLst>
          </p:cNvPr>
          <p:cNvSpPr txBox="1">
            <a:spLocks noChangeArrowheads="1"/>
          </p:cNvSpPr>
          <p:nvPr/>
        </p:nvSpPr>
        <p:spPr bwMode="auto">
          <a:xfrm>
            <a:off x="391681" y="29412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rPr>
              <a:t>PRESENTACIÓN DE SOLICITUDES</a:t>
            </a:r>
          </a:p>
        </p:txBody>
      </p:sp>
      <p:sp>
        <p:nvSpPr>
          <p:cNvPr id="28676" name="Text Box 3">
            <a:extLst>
              <a:ext uri="{FF2B5EF4-FFF2-40B4-BE49-F238E27FC236}">
                <a16:creationId xmlns:a16="http://schemas.microsoft.com/office/drawing/2014/main" id="{E9007A53-4649-74DC-30AF-0CAED88ADECF}"/>
              </a:ext>
            </a:extLst>
          </p:cNvPr>
          <p:cNvSpPr txBox="1">
            <a:spLocks noChangeArrowheads="1"/>
          </p:cNvSpPr>
          <p:nvPr/>
        </p:nvSpPr>
        <p:spPr bwMode="auto">
          <a:xfrm>
            <a:off x="195840" y="1866601"/>
            <a:ext cx="8752320" cy="261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eaLnBrk="1" hangingPunct="1">
              <a:spcBef>
                <a:spcPct val="0"/>
              </a:spcBef>
              <a:buClr>
                <a:srgbClr val="000000"/>
              </a:buClr>
              <a:buSzPct val="100000"/>
              <a:buFont typeface="Times New Roman" panose="02020603050405020304" pitchFamily="18" charset="0"/>
              <a:buNone/>
            </a:pPr>
            <a:r>
              <a:rPr lang="es-ES" altLang="es-ES" sz="2000" b="1" dirty="0">
                <a:solidFill>
                  <a:srgbClr val="000000"/>
                </a:solidFill>
              </a:rPr>
              <a:t>Vía telemática: SIGMA</a:t>
            </a:r>
          </a:p>
          <a:p>
            <a:pPr eaLnBrk="1" hangingPunct="1">
              <a:spcBef>
                <a:spcPct val="0"/>
              </a:spcBef>
              <a:buClr>
                <a:srgbClr val="000000"/>
              </a:buClr>
              <a:buSzPct val="100000"/>
              <a:buFont typeface="Times New Roman" panose="02020603050405020304" pitchFamily="18" charset="0"/>
              <a:buNone/>
            </a:pPr>
            <a:r>
              <a:rPr lang="es-ES" altLang="es-ES" sz="2000" b="1" dirty="0">
                <a:solidFill>
                  <a:srgbClr val="000000"/>
                </a:solidFill>
              </a:rPr>
              <a:t>Competencia lingüística: </a:t>
            </a:r>
            <a:r>
              <a:rPr lang="es-ES" altLang="es-ES" sz="2000" dirty="0">
                <a:solidFill>
                  <a:srgbClr val="000000"/>
                </a:solidFill>
              </a:rPr>
              <a:t>Sede Electrónica de la Universidad de Córdoba </a:t>
            </a:r>
            <a:r>
              <a:rPr lang="es-ES" altLang="es-ES" sz="2000" b="1" dirty="0">
                <a:solidFill>
                  <a:srgbClr val="000000"/>
                </a:solidFill>
              </a:rPr>
              <a:t>(</a:t>
            </a:r>
            <a:r>
              <a:rPr lang="es-ES" altLang="es-ES" sz="2000" b="1" dirty="0">
                <a:solidFill>
                  <a:srgbClr val="000000"/>
                </a:solidFill>
                <a:hlinkClick r:id="rId4"/>
              </a:rPr>
              <a:t>https://sede.uco.es/</a:t>
            </a:r>
            <a:r>
              <a:rPr lang="es-ES" altLang="es-ES" sz="2000" b="1" dirty="0">
                <a:solidFill>
                  <a:srgbClr val="000000"/>
                </a:solidFill>
              </a:rPr>
              <a:t>)</a:t>
            </a:r>
          </a:p>
          <a:p>
            <a:pPr eaLnBrk="1" hangingPunct="1">
              <a:spcBef>
                <a:spcPct val="0"/>
              </a:spcBef>
              <a:buClr>
                <a:srgbClr val="000000"/>
              </a:buClr>
              <a:buSzPct val="100000"/>
              <a:buFont typeface="Times New Roman" panose="02020603050405020304" pitchFamily="18" charset="0"/>
              <a:buNone/>
            </a:pPr>
            <a:endParaRPr lang="es-ES" altLang="es-ES" sz="2000" b="1" dirty="0">
              <a:solidFill>
                <a:srgbClr val="000000"/>
              </a:solidFill>
            </a:endParaRPr>
          </a:p>
          <a:p>
            <a:pPr eaLnBrk="1" hangingPunct="1">
              <a:spcBef>
                <a:spcPct val="0"/>
              </a:spcBef>
              <a:buClr>
                <a:srgbClr val="000000"/>
              </a:buClr>
              <a:buSzPct val="100000"/>
              <a:buFont typeface="Times New Roman" panose="02020603050405020304" pitchFamily="18" charset="0"/>
              <a:buNone/>
            </a:pPr>
            <a:r>
              <a:rPr lang="es-ES" altLang="es-ES" sz="2600" b="1" dirty="0">
                <a:solidFill>
                  <a:srgbClr val="000000"/>
                </a:solidFill>
              </a:rPr>
              <a:t>Máximo de 5 destinos por solicitud por orden de preferencia</a:t>
            </a:r>
          </a:p>
          <a:p>
            <a:pPr eaLnBrk="1" hangingPunct="1">
              <a:spcBef>
                <a:spcPct val="0"/>
              </a:spcBef>
              <a:buClr>
                <a:srgbClr val="000000"/>
              </a:buClr>
              <a:buSzPct val="100000"/>
              <a:buFont typeface="Times New Roman" panose="02020603050405020304" pitchFamily="18" charset="0"/>
              <a:buNone/>
            </a:pPr>
            <a:endParaRPr lang="es-ES" altLang="es-ES" sz="2000" dirty="0">
              <a:solidFill>
                <a:srgbClr val="000000"/>
              </a:solidFill>
            </a:endParaRPr>
          </a:p>
          <a:p>
            <a:pPr eaLnBrk="1" hangingPunct="1">
              <a:spcBef>
                <a:spcPct val="0"/>
              </a:spcBef>
              <a:spcAft>
                <a:spcPts val="1413"/>
              </a:spcAft>
              <a:buClrTx/>
              <a:buSzPct val="45000"/>
              <a:buFont typeface="Times New Roman" panose="02020603050405020304" pitchFamily="18" charset="0"/>
              <a:buNone/>
            </a:pPr>
            <a:r>
              <a:rPr lang="es-ES" altLang="es-ES" sz="3200" b="1" dirty="0">
                <a:solidFill>
                  <a:srgbClr val="000000"/>
                </a:solidFill>
                <a:latin typeface="Arial" panose="020B0604020202020204" pitchFamily="34" charset="0"/>
              </a:rPr>
              <a:t>PLAZO: según convocatoria</a:t>
            </a:r>
            <a:endParaRPr lang="es-ES" altLang="es-ES" sz="3200" dirty="0">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167C958D-DE9C-BCF4-D7CB-E8ABB3AC0299}"/>
              </a:ext>
            </a:extLst>
          </p:cNvPr>
          <p:cNvSpPr txBox="1">
            <a:spLocks noChangeArrowheads="1"/>
          </p:cNvSpPr>
          <p:nvPr/>
        </p:nvSpPr>
        <p:spPr bwMode="auto">
          <a:xfrm>
            <a:off x="456481" y="16308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rPr>
              <a:t>CRITERIOS DE SELECCIÓN</a:t>
            </a:r>
          </a:p>
        </p:txBody>
      </p:sp>
      <p:sp>
        <p:nvSpPr>
          <p:cNvPr id="30723" name="Text Box 2">
            <a:extLst>
              <a:ext uri="{FF2B5EF4-FFF2-40B4-BE49-F238E27FC236}">
                <a16:creationId xmlns:a16="http://schemas.microsoft.com/office/drawing/2014/main" id="{0FDAB171-B2E2-D4B4-2216-26EE17716F56}"/>
              </a:ext>
            </a:extLst>
          </p:cNvPr>
          <p:cNvSpPr txBox="1">
            <a:spLocks noChangeArrowheads="1"/>
          </p:cNvSpPr>
          <p:nvPr/>
        </p:nvSpPr>
        <p:spPr bwMode="auto">
          <a:xfrm>
            <a:off x="260641" y="1307881"/>
            <a:ext cx="8229600" cy="479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307975">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sz="2400">
                <a:solidFill>
                  <a:schemeClr val="bg1"/>
                </a:solidFill>
                <a:latin typeface="Calibri" panose="020F0502020204030204" pitchFamily="34" charset="0"/>
                <a:ea typeface="MS PGothic" panose="020B0600070205080204" pitchFamily="34" charset="-128"/>
              </a:defRPr>
            </a:lvl9pPr>
          </a:lstStyle>
          <a:p>
            <a:pPr algn="just">
              <a:lnSpc>
                <a:spcPct val="80000"/>
              </a:lnSpc>
              <a:spcAft>
                <a:spcPts val="1282"/>
              </a:spcAft>
              <a:buSzPct val="45000"/>
            </a:pPr>
            <a:endParaRPr lang="es-ES" altLang="es-ES" sz="1996">
              <a:solidFill>
                <a:srgbClr val="000000"/>
              </a:solidFill>
              <a:latin typeface="Arial" panose="020B0604020202020204" pitchFamily="34" charset="0"/>
              <a:ea typeface="Microsoft YaHei" panose="020B0503020204020204" pitchFamily="34" charset="-122"/>
            </a:endParaRPr>
          </a:p>
          <a:p>
            <a:pPr>
              <a:lnSpc>
                <a:spcPct val="80000"/>
              </a:lnSpc>
              <a:spcAft>
                <a:spcPts val="1282"/>
              </a:spcAft>
              <a:buSzPct val="45000"/>
            </a:pPr>
            <a:r>
              <a:rPr lang="es-ES" altLang="es-ES" sz="2721">
                <a:solidFill>
                  <a:srgbClr val="000000"/>
                </a:solidFill>
                <a:latin typeface="Arial" panose="020B0604020202020204" pitchFamily="34" charset="0"/>
                <a:ea typeface="Microsoft YaHei" panose="020B0503020204020204" pitchFamily="34" charset="-122"/>
              </a:rPr>
              <a:t> </a:t>
            </a:r>
          </a:p>
        </p:txBody>
      </p:sp>
      <p:sp>
        <p:nvSpPr>
          <p:cNvPr id="30724" name="Text Box 3">
            <a:extLst>
              <a:ext uri="{FF2B5EF4-FFF2-40B4-BE49-F238E27FC236}">
                <a16:creationId xmlns:a16="http://schemas.microsoft.com/office/drawing/2014/main" id="{5FCD5DAA-1348-1EFF-76D7-677469E46046}"/>
              </a:ext>
            </a:extLst>
          </p:cNvPr>
          <p:cNvSpPr txBox="1">
            <a:spLocks noChangeArrowheads="1"/>
          </p:cNvSpPr>
          <p:nvPr/>
        </p:nvSpPr>
        <p:spPr bwMode="auto">
          <a:xfrm>
            <a:off x="718561" y="3037321"/>
            <a:ext cx="7902720" cy="28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Calibri" panose="020F0502020204030204" pitchFamily="34" charset="0"/>
                <a:ea typeface="MS PGothic" panose="020B0600070205080204" pitchFamily="34" charset="-128"/>
              </a:defRPr>
            </a:lvl9pPr>
          </a:lstStyle>
          <a:p>
            <a:pPr eaLnBrk="1" hangingPunct="1">
              <a:buSzPct val="45000"/>
              <a:buFont typeface="Times New Roman" panose="02020603050405020304" pitchFamily="18" charset="0"/>
              <a:buNone/>
            </a:pPr>
            <a:r>
              <a:rPr lang="es-ES" altLang="es-ES" sz="3628" b="1" dirty="0">
                <a:solidFill>
                  <a:srgbClr val="000090"/>
                </a:solidFill>
              </a:rPr>
              <a:t>Expediente académico </a:t>
            </a:r>
            <a:r>
              <a:rPr lang="es-ES" altLang="es-ES" sz="2540" b="1" dirty="0">
                <a:solidFill>
                  <a:srgbClr val="000090"/>
                </a:solidFill>
              </a:rPr>
              <a:t>(hasta 8 puntos)</a:t>
            </a:r>
          </a:p>
          <a:p>
            <a:pPr>
              <a:spcAft>
                <a:spcPts val="1089"/>
              </a:spcAft>
              <a:buSzPct val="45000"/>
            </a:pPr>
            <a:r>
              <a:rPr lang="es-ES" altLang="es-ES" sz="3628" b="1" dirty="0">
                <a:solidFill>
                  <a:srgbClr val="000090"/>
                </a:solidFill>
              </a:rPr>
              <a:t>Certificado de idiomas </a:t>
            </a:r>
            <a:r>
              <a:rPr lang="es-ES" altLang="es-ES" sz="2540" b="1" dirty="0">
                <a:solidFill>
                  <a:srgbClr val="000090"/>
                </a:solidFill>
              </a:rPr>
              <a:t>(hasta 2 puntos)</a:t>
            </a:r>
          </a:p>
          <a:p>
            <a:pPr>
              <a:spcAft>
                <a:spcPts val="1089"/>
              </a:spcAft>
              <a:buSzPct val="45000"/>
            </a:pPr>
            <a:r>
              <a:rPr lang="es-ES" altLang="es-ES" sz="2177" b="1" dirty="0">
                <a:solidFill>
                  <a:srgbClr val="000000"/>
                </a:solidFill>
              </a:rPr>
              <a:t>- Inglés: B1 (0.5), B2 (0.75), C1 (1), C2 (1.5)</a:t>
            </a:r>
          </a:p>
          <a:p>
            <a:pPr>
              <a:spcAft>
                <a:spcPts val="1089"/>
              </a:spcAft>
              <a:buSzPct val="45000"/>
            </a:pPr>
            <a:r>
              <a:rPr lang="es-ES" altLang="es-ES" sz="2177" b="1" dirty="0">
                <a:solidFill>
                  <a:srgbClr val="000000"/>
                </a:solidFill>
              </a:rPr>
              <a:t>- Otros idiomas: B1 (0.25), B2 (0.5), C1 (0.75), C2 (1)</a:t>
            </a:r>
          </a:p>
          <a:p>
            <a:pPr>
              <a:spcAft>
                <a:spcPts val="1089"/>
              </a:spcAft>
              <a:buSzPct val="45000"/>
            </a:pPr>
            <a:r>
              <a:rPr lang="es-ES" altLang="es-ES" sz="3628" b="1" dirty="0">
                <a:solidFill>
                  <a:srgbClr val="000090"/>
                </a:solidFill>
              </a:rPr>
              <a:t>Créditos  Plurilingüismo </a:t>
            </a:r>
            <a:r>
              <a:rPr lang="es-ES" altLang="es-ES" sz="2540" b="1" dirty="0">
                <a:solidFill>
                  <a:srgbClr val="000090"/>
                </a:solidFill>
              </a:rPr>
              <a:t>(número de créditos cursados multiplicado por 0.05, con un máximo de 1 punto)</a:t>
            </a:r>
          </a:p>
          <a:p>
            <a:pPr algn="just" eaLnBrk="1" hangingPunct="1">
              <a:buSzPct val="45000"/>
            </a:pPr>
            <a:r>
              <a:rPr lang="es-ES" altLang="es-ES" sz="2540" b="1" dirty="0">
                <a:solidFill>
                  <a:srgbClr val="FF0000"/>
                </a:solidFill>
              </a:rPr>
              <a:t>Independientemente de la puntuación se priorizará al alumnado que no hay participado en programas de movilidad previos</a:t>
            </a:r>
          </a:p>
          <a:p>
            <a:pPr marL="0" lvl="3">
              <a:buSzPct val="100000"/>
            </a:pPr>
            <a:endParaRPr lang="es-ES" altLang="es-ES" sz="3266" b="1" dirty="0">
              <a:solidFill>
                <a:srgbClr val="000000"/>
              </a:solidFill>
            </a:endParaRPr>
          </a:p>
          <a:p>
            <a:pPr eaLnBrk="1" hangingPunct="1">
              <a:buSzPct val="45000"/>
            </a:pPr>
            <a:endParaRPr lang="es-ES" altLang="es-ES" sz="3266" b="1" dirty="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C1A04D0E-D4D0-F54F-A58D-DFBC7518D49B}"/>
              </a:ext>
            </a:extLst>
          </p:cNvPr>
          <p:cNvSpPr txBox="1">
            <a:spLocks noChangeArrowheads="1"/>
          </p:cNvSpPr>
          <p:nvPr/>
        </p:nvSpPr>
        <p:spPr bwMode="auto">
          <a:xfrm>
            <a:off x="326881" y="22788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OBLIGACIONES</a:t>
            </a:r>
          </a:p>
        </p:txBody>
      </p:sp>
      <p:sp>
        <p:nvSpPr>
          <p:cNvPr id="32771" name="Text Box 2">
            <a:extLst>
              <a:ext uri="{FF2B5EF4-FFF2-40B4-BE49-F238E27FC236}">
                <a16:creationId xmlns:a16="http://schemas.microsoft.com/office/drawing/2014/main" id="{929CF01B-E46C-D73D-793A-B52E4C805263}"/>
              </a:ext>
            </a:extLst>
          </p:cNvPr>
          <p:cNvSpPr txBox="1">
            <a:spLocks noChangeArrowheads="1"/>
          </p:cNvSpPr>
          <p:nvPr/>
        </p:nvSpPr>
        <p:spPr bwMode="auto">
          <a:xfrm>
            <a:off x="665255" y="2060848"/>
            <a:ext cx="7795177" cy="39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1800" indent="11113">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877888" algn="l"/>
                <a:tab pos="1327150" algn="l"/>
                <a:tab pos="1774825" algn="l"/>
                <a:tab pos="2224088" algn="l"/>
                <a:tab pos="2673350" algn="l"/>
                <a:tab pos="3121025" algn="l"/>
                <a:tab pos="3570288" algn="l"/>
                <a:tab pos="4019550" algn="l"/>
                <a:tab pos="4468813" algn="l"/>
                <a:tab pos="4916488" algn="l"/>
                <a:tab pos="5365750" algn="l"/>
                <a:tab pos="5815013" algn="l"/>
                <a:tab pos="6262688" algn="l"/>
                <a:tab pos="6711950" algn="l"/>
                <a:tab pos="7161213" algn="l"/>
                <a:tab pos="7610475" algn="l"/>
                <a:tab pos="8058150" algn="l"/>
                <a:tab pos="8507413" algn="l"/>
                <a:tab pos="8956675" algn="l"/>
                <a:tab pos="9404350" algn="l"/>
              </a:tabLst>
              <a:defRPr sz="2400">
                <a:solidFill>
                  <a:schemeClr val="bg1"/>
                </a:solidFill>
                <a:latin typeface="Calibri" panose="020F0502020204030204" pitchFamily="34" charset="0"/>
                <a:ea typeface="MS PGothic" panose="020B0600070205080204" pitchFamily="34" charset="-128"/>
              </a:defRPr>
            </a:lvl9pPr>
          </a:lstStyle>
          <a:p>
            <a:pPr algn="just">
              <a:spcBef>
                <a:spcPct val="0"/>
              </a:spcBef>
              <a:buClr>
                <a:srgbClr val="000000"/>
              </a:buClr>
              <a:buSzPct val="100000"/>
              <a:buFont typeface="Times New Roman" panose="02020603050405020304" pitchFamily="18" charset="0"/>
              <a:buNone/>
            </a:pPr>
            <a:r>
              <a:rPr lang="es-ES" altLang="es-ES" sz="2400" dirty="0">
                <a:solidFill>
                  <a:schemeClr val="tx2">
                    <a:lumMod val="75000"/>
                  </a:schemeClr>
                </a:solidFill>
                <a:latin typeface="Calibri" panose="020F0502020204030204" pitchFamily="34" charset="0"/>
              </a:rPr>
              <a:t>Cursar y aprobar, al menos, el equivalente a </a:t>
            </a:r>
            <a:r>
              <a:rPr lang="es-ES" altLang="es-ES" sz="2800" b="1" u="sng" dirty="0">
                <a:solidFill>
                  <a:schemeClr val="tx2">
                    <a:lumMod val="75000"/>
                  </a:schemeClr>
                </a:solidFill>
                <a:latin typeface="Calibri" panose="020F0502020204030204" pitchFamily="34" charset="0"/>
              </a:rPr>
              <a:t>20 </a:t>
            </a:r>
            <a:r>
              <a:rPr lang="es-ES" altLang="es-ES" sz="2800" b="1" u="sng" dirty="0" err="1">
                <a:solidFill>
                  <a:schemeClr val="tx2">
                    <a:lumMod val="75000"/>
                  </a:schemeClr>
                </a:solidFill>
                <a:latin typeface="Calibri" panose="020F0502020204030204" pitchFamily="34" charset="0"/>
              </a:rPr>
              <a:t>créditos</a:t>
            </a:r>
            <a:r>
              <a:rPr lang="es-ES" altLang="es-ES" sz="2800" b="1" u="sng" dirty="0">
                <a:solidFill>
                  <a:schemeClr val="tx2">
                    <a:lumMod val="75000"/>
                  </a:schemeClr>
                </a:solidFill>
                <a:latin typeface="Calibri" panose="020F0502020204030204" pitchFamily="34" charset="0"/>
              </a:rPr>
              <a:t> </a:t>
            </a:r>
            <a:r>
              <a:rPr lang="es-ES" altLang="es-ES" sz="2400" b="1" dirty="0">
                <a:solidFill>
                  <a:schemeClr val="tx2">
                    <a:lumMod val="75000"/>
                  </a:schemeClr>
                </a:solidFill>
                <a:latin typeface="Calibri" panose="020F0502020204030204" pitchFamily="34" charset="0"/>
              </a:rPr>
              <a:t>ECTS </a:t>
            </a:r>
            <a:r>
              <a:rPr lang="es-ES" altLang="es-ES" sz="2400" dirty="0">
                <a:solidFill>
                  <a:schemeClr val="tx2">
                    <a:lumMod val="75000"/>
                  </a:schemeClr>
                </a:solidFill>
                <a:latin typeface="Calibri" panose="020F0502020204030204" pitchFamily="34" charset="0"/>
              </a:rPr>
              <a:t>durante la estancia, afines en contenido y competencias a la titulación que curse en origen.</a:t>
            </a:r>
          </a:p>
          <a:p>
            <a:pPr algn="just">
              <a:spcBef>
                <a:spcPct val="0"/>
              </a:spcBef>
              <a:buClr>
                <a:srgbClr val="000000"/>
              </a:buClr>
              <a:buSzPct val="100000"/>
              <a:buFont typeface="Times New Roman" panose="02020603050405020304" pitchFamily="18" charset="0"/>
              <a:buNone/>
            </a:pPr>
            <a:endParaRPr lang="es-ES" altLang="es-ES" sz="2400" dirty="0">
              <a:solidFill>
                <a:schemeClr val="tx2">
                  <a:lumMod val="75000"/>
                </a:schemeClr>
              </a:solidFill>
              <a:latin typeface="Calibri" panose="020F0502020204030204" pitchFamily="34" charset="0"/>
            </a:endParaRPr>
          </a:p>
          <a:p>
            <a:pPr algn="just">
              <a:spcBef>
                <a:spcPct val="0"/>
              </a:spcBef>
              <a:buClr>
                <a:srgbClr val="000000"/>
              </a:buClr>
              <a:buSzPct val="100000"/>
              <a:buFont typeface="Times New Roman" panose="02020603050405020304" pitchFamily="18" charset="0"/>
              <a:buNone/>
            </a:pPr>
            <a:r>
              <a:rPr lang="es-ES" altLang="es-ES" sz="2800" b="1" u="sng" dirty="0">
                <a:solidFill>
                  <a:schemeClr val="tx2">
                    <a:lumMod val="75000"/>
                  </a:schemeClr>
                </a:solidFill>
                <a:latin typeface="Calibri" panose="020F0502020204030204" pitchFamily="34" charset="0"/>
              </a:rPr>
              <a:t>El reconocimiento de alguno o todos </a:t>
            </a:r>
            <a:r>
              <a:rPr lang="es-ES" altLang="es-ES" sz="2400" dirty="0">
                <a:solidFill>
                  <a:schemeClr val="tx2">
                    <a:lumMod val="75000"/>
                  </a:schemeClr>
                </a:solidFill>
                <a:latin typeface="Calibri" panose="020F0502020204030204" pitchFamily="34" charset="0"/>
              </a:rPr>
              <a:t>estos créditos </a:t>
            </a:r>
            <a:r>
              <a:rPr lang="es-ES" altLang="es-ES" sz="2400" dirty="0" err="1">
                <a:solidFill>
                  <a:schemeClr val="tx2">
                    <a:lumMod val="75000"/>
                  </a:schemeClr>
                </a:solidFill>
                <a:latin typeface="Calibri" panose="020F0502020204030204" pitchFamily="34" charset="0"/>
              </a:rPr>
              <a:t>estara</a:t>
            </a:r>
            <a:r>
              <a:rPr lang="es-ES" altLang="es-ES" sz="2400" dirty="0">
                <a:solidFill>
                  <a:schemeClr val="tx2">
                    <a:lumMod val="75000"/>
                  </a:schemeClr>
                </a:solidFill>
              </a:rPr>
              <a:t>́ condicionado al visto bueno del coordinador del Centro de origen. </a:t>
            </a:r>
            <a:endParaRPr lang="es-ES" altLang="es-ES" sz="2400" dirty="0">
              <a:solidFill>
                <a:schemeClr val="tx2">
                  <a:lumMod val="75000"/>
                </a:schemeClr>
              </a:solidFill>
              <a:latin typeface="Arial" panose="020B0604020202020204" pitchFamily="34" charset="0"/>
            </a:endParaRPr>
          </a:p>
          <a:p>
            <a:pPr algn="just">
              <a:lnSpc>
                <a:spcPct val="150000"/>
              </a:lnSpc>
              <a:spcAft>
                <a:spcPts val="1282"/>
              </a:spcAft>
              <a:buSzPct val="100000"/>
            </a:pPr>
            <a:endParaRPr lang="es-ES" altLang="es-ES" sz="2358" dirty="0">
              <a:solidFill>
                <a:schemeClr val="tx2">
                  <a:lumMod val="75000"/>
                </a:schemeClr>
              </a:solidFill>
              <a:latin typeface="Arial" panose="020B0604020202020204" pitchFamily="34" charset="0"/>
            </a:endParaRPr>
          </a:p>
          <a:p>
            <a:pPr algn="just">
              <a:lnSpc>
                <a:spcPct val="80000"/>
              </a:lnSpc>
              <a:spcAft>
                <a:spcPts val="1282"/>
              </a:spcAft>
              <a:buSzPct val="100000"/>
            </a:pPr>
            <a:endParaRPr lang="es-ES" altLang="es-ES" sz="2358" b="1" dirty="0">
              <a:solidFill>
                <a:schemeClr val="tx2">
                  <a:lumMod val="75000"/>
                </a:schemeClr>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8E9FD8B6-FF83-645D-EA77-F9A5C9BB9025}"/>
              </a:ext>
            </a:extLst>
          </p:cNvPr>
          <p:cNvSpPr txBox="1">
            <a:spLocks noChangeArrowheads="1"/>
          </p:cNvSpPr>
          <p:nvPr/>
        </p:nvSpPr>
        <p:spPr bwMode="auto">
          <a:xfrm>
            <a:off x="456481" y="612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dirty="0">
                <a:solidFill>
                  <a:srgbClr val="C00000"/>
                </a:solidFill>
                <a:ea typeface="Microsoft YaHei" panose="020B0503020204020204" pitchFamily="34" charset="-122"/>
              </a:rPr>
              <a:t>ARGENTINA</a:t>
            </a:r>
          </a:p>
        </p:txBody>
      </p:sp>
      <p:sp>
        <p:nvSpPr>
          <p:cNvPr id="13314" name="Text Box 2">
            <a:extLst>
              <a:ext uri="{FF2B5EF4-FFF2-40B4-BE49-F238E27FC236}">
                <a16:creationId xmlns:a16="http://schemas.microsoft.com/office/drawing/2014/main" id="{A446BC75-8499-E0FD-6875-C3A54D9F0913}"/>
              </a:ext>
            </a:extLst>
          </p:cNvPr>
          <p:cNvSpPr txBox="1">
            <a:spLocks noChangeArrowheads="1"/>
          </p:cNvSpPr>
          <p:nvPr/>
        </p:nvSpPr>
        <p:spPr bwMode="auto">
          <a:xfrm>
            <a:off x="326881" y="1698472"/>
            <a:ext cx="6923520" cy="4898880"/>
          </a:xfrm>
          <a:prstGeom prst="rect">
            <a:avLst/>
          </a:prstGeom>
          <a:noFill/>
          <a:ln>
            <a:noFill/>
          </a:ln>
          <a:effectLst/>
        </p:spPr>
        <p:txBody>
          <a:bodyPr lIns="91339" tIns="45667" rIns="91339" bIns="45667"/>
          <a:lstStyle>
            <a:lvl1pPr marL="415925" indent="-3111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1pPr>
            <a:lvl2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2pPr>
            <a:lvl3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3pPr>
            <a:lvl4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4pPr>
            <a:lvl5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9pPr>
          </a:lstStyle>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Nacional de la Plata (2 plazas) </a:t>
            </a:r>
          </a:p>
          <a:p>
            <a:pPr defTabSz="407103">
              <a:lnSpc>
                <a:spcPct val="80000"/>
              </a:lnSpc>
              <a:spcAft>
                <a:spcPts val="1282"/>
              </a:spcAft>
              <a:buClr>
                <a:srgbClr val="000000"/>
              </a:buClr>
              <a:buSzPct val="45000"/>
              <a:buFont typeface="Wingdings" charset="0"/>
              <a:buChar char=""/>
              <a:defRPr/>
            </a:pPr>
            <a:r>
              <a:rPr lang="es-ES" sz="2000" dirty="0">
                <a:solidFill>
                  <a:srgbClr val="008000"/>
                </a:solidFill>
                <a:latin typeface="Arial" charset="0"/>
              </a:rPr>
              <a:t>Veterinaria </a:t>
            </a:r>
            <a:r>
              <a:rPr lang="es-ES" sz="2000" dirty="0">
                <a:solidFill>
                  <a:schemeClr val="tx1"/>
                </a:solidFill>
                <a:latin typeface="Arial" charset="0"/>
              </a:rPr>
              <a:t>/</a:t>
            </a:r>
            <a:r>
              <a:rPr lang="es-ES" sz="2000" dirty="0">
                <a:solidFill>
                  <a:srgbClr val="008000"/>
                </a:solidFill>
                <a:latin typeface="Arial" charset="0"/>
              </a:rPr>
              <a:t> </a:t>
            </a:r>
            <a:r>
              <a:rPr lang="es-ES" sz="2000" dirty="0">
                <a:solidFill>
                  <a:srgbClr val="C00000"/>
                </a:solidFill>
                <a:latin typeface="Arial" charset="0"/>
              </a:rPr>
              <a:t>CYTA</a:t>
            </a:r>
          </a:p>
          <a:p>
            <a:pPr marL="391281" indent="-279074" defTabSz="407103">
              <a:lnSpc>
                <a:spcPct val="80000"/>
              </a:lnSpc>
              <a:spcAft>
                <a:spcPts val="1282"/>
              </a:spcAft>
              <a:buSzPct val="45000"/>
              <a:defRPr/>
            </a:pPr>
            <a:r>
              <a:rPr lang="es-ES" sz="2000" dirty="0">
                <a:latin typeface="Arial" charset="0"/>
              </a:rPr>
              <a:t>	http://</a:t>
            </a:r>
            <a:r>
              <a:rPr lang="es-ES" sz="2000" dirty="0" err="1">
                <a:latin typeface="Arial" charset="0"/>
              </a:rPr>
              <a:t>www.unlp.edu.ar</a:t>
            </a:r>
            <a:r>
              <a:rPr lang="es-ES" sz="2000" dirty="0">
                <a:latin typeface="Arial" charset="0"/>
              </a:rPr>
              <a:t>/</a:t>
            </a:r>
          </a:p>
          <a:p>
            <a:pPr marL="391281" indent="-279074" defTabSz="407103">
              <a:lnSpc>
                <a:spcPct val="80000"/>
              </a:lnSpc>
              <a:spcAft>
                <a:spcPts val="1282"/>
              </a:spcAft>
              <a:buSzPct val="45000"/>
              <a:defRPr/>
            </a:pPr>
            <a:endParaRPr lang="es-ES" sz="2000" dirty="0">
              <a:latin typeface="Arial" charset="0"/>
            </a:endParaRPr>
          </a:p>
          <a:p>
            <a:pPr marL="94943" indent="0" defTabSz="407103">
              <a:lnSpc>
                <a:spcPct val="80000"/>
              </a:lnSpc>
              <a:spcAft>
                <a:spcPts val="1282"/>
              </a:spcAft>
              <a:buClr>
                <a:srgbClr val="000000"/>
              </a:buClr>
              <a:buSzPct val="45000"/>
              <a:defRPr/>
            </a:pPr>
            <a:endParaRPr lang="es-ES" sz="2500" b="1" dirty="0">
              <a:solidFill>
                <a:srgbClr val="000090"/>
              </a:solidFill>
              <a:latin typeface="Arial" charset="0"/>
            </a:endParaRP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Nacional del Centro de la</a:t>
            </a: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Provincia de Buenos Aires (2 plazas):</a:t>
            </a:r>
          </a:p>
          <a:p>
            <a:pPr defTabSz="407103">
              <a:lnSpc>
                <a:spcPct val="80000"/>
              </a:lnSpc>
              <a:spcAft>
                <a:spcPts val="1282"/>
              </a:spcAft>
              <a:buClr>
                <a:srgbClr val="000000"/>
              </a:buClr>
              <a:buSzPct val="45000"/>
              <a:buFont typeface="Wingdings" charset="0"/>
              <a:buChar char=""/>
              <a:defRPr/>
            </a:pPr>
            <a:r>
              <a:rPr lang="es-ES" sz="2000" dirty="0">
                <a:solidFill>
                  <a:srgbClr val="008000"/>
                </a:solidFill>
                <a:latin typeface="Arial" charset="0"/>
              </a:rPr>
              <a:t>Veterinaria </a:t>
            </a:r>
            <a:r>
              <a:rPr lang="es-ES" sz="2000" dirty="0">
                <a:solidFill>
                  <a:schemeClr val="tx1"/>
                </a:solidFill>
                <a:latin typeface="Arial" charset="0"/>
              </a:rPr>
              <a:t>/</a:t>
            </a:r>
            <a:r>
              <a:rPr lang="es-ES" sz="2000" dirty="0">
                <a:solidFill>
                  <a:srgbClr val="008000"/>
                </a:solidFill>
                <a:latin typeface="Arial" charset="0"/>
              </a:rPr>
              <a:t> </a:t>
            </a:r>
            <a:r>
              <a:rPr lang="es-ES" sz="2000" dirty="0">
                <a:solidFill>
                  <a:srgbClr val="C00000"/>
                </a:solidFill>
                <a:latin typeface="Arial" charset="0"/>
              </a:rPr>
              <a:t>CYTA</a:t>
            </a:r>
          </a:p>
          <a:p>
            <a:pPr marL="94943" indent="0" defTabSz="407103">
              <a:lnSpc>
                <a:spcPct val="80000"/>
              </a:lnSpc>
              <a:spcAft>
                <a:spcPts val="1282"/>
              </a:spcAft>
              <a:buClr>
                <a:srgbClr val="000000"/>
              </a:buClr>
              <a:buSzPct val="45000"/>
              <a:defRPr/>
            </a:pPr>
            <a:r>
              <a:rPr lang="es-ES" sz="2000" dirty="0">
                <a:latin typeface="Arial" charset="0"/>
              </a:rPr>
              <a:t>	</a:t>
            </a:r>
            <a:r>
              <a:rPr lang="es-ES" sz="2000" dirty="0">
                <a:latin typeface="Arial" charset="0"/>
                <a:hlinkClick r:id="rId3"/>
              </a:rPr>
              <a:t>http://unicen.edu.ar/</a:t>
            </a:r>
            <a:endParaRPr lang="es-ES" sz="2000" dirty="0">
              <a:latin typeface="Arial" charset="0"/>
            </a:endParaRPr>
          </a:p>
          <a:p>
            <a:pPr marL="94943" indent="0" defTabSz="407103">
              <a:lnSpc>
                <a:spcPct val="80000"/>
              </a:lnSpc>
              <a:spcAft>
                <a:spcPts val="1282"/>
              </a:spcAft>
              <a:buClr>
                <a:srgbClr val="000000"/>
              </a:buClr>
              <a:buSzPct val="45000"/>
              <a:defRPr/>
            </a:pPr>
            <a:endParaRPr lang="es-ES" sz="2000" b="1" dirty="0">
              <a:latin typeface="Arial" charset="0"/>
            </a:endParaRPr>
          </a:p>
        </p:txBody>
      </p:sp>
      <p:pic>
        <p:nvPicPr>
          <p:cNvPr id="34820" name="Picture 1">
            <a:extLst>
              <a:ext uri="{FF2B5EF4-FFF2-40B4-BE49-F238E27FC236}">
                <a16:creationId xmlns:a16="http://schemas.microsoft.com/office/drawing/2014/main" id="{F44A1D14-8291-6FB4-8775-F55F64FCCE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6641" y="2403745"/>
            <a:ext cx="2286720" cy="320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a:extLst>
              <a:ext uri="{FF2B5EF4-FFF2-40B4-BE49-F238E27FC236}">
                <a16:creationId xmlns:a16="http://schemas.microsoft.com/office/drawing/2014/main" id="{D75E6221-27D1-0B56-B013-EFCFC74AC4EB}"/>
              </a:ext>
            </a:extLst>
          </p:cNvPr>
          <p:cNvPicPr>
            <a:picLocks noChangeAspect="1"/>
          </p:cNvPicPr>
          <p:nvPr/>
        </p:nvPicPr>
        <p:blipFill>
          <a:blip r:embed="rId5">
            <a:extLst>
              <a:ext uri="{28A0092B-C50C-407E-A947-70E740481C1C}">
                <a14:useLocalDpi xmlns:a14="http://schemas.microsoft.com/office/drawing/2010/main" val="0"/>
              </a:ext>
            </a:extLst>
          </a:blip>
          <a:srcRect l="45830"/>
          <a:stretch>
            <a:fillRect/>
          </a:stretch>
        </p:blipFill>
        <p:spPr bwMode="auto">
          <a:xfrm>
            <a:off x="3918241" y="2012065"/>
            <a:ext cx="18100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Screen Shot 2016-12-12 at 18.42.41.png">
            <a:extLst>
              <a:ext uri="{FF2B5EF4-FFF2-40B4-BE49-F238E27FC236}">
                <a16:creationId xmlns:a16="http://schemas.microsoft.com/office/drawing/2014/main" id="{34516171-8EE9-5ABF-C8A1-81BCD0CEF5D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18241" y="4941168"/>
            <a:ext cx="2221920" cy="8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4FC00A49-9B21-BDE4-D1B0-BFF0B28EF5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2100088"/>
            <a:ext cx="2286720" cy="320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1">
            <a:extLst>
              <a:ext uri="{FF2B5EF4-FFF2-40B4-BE49-F238E27FC236}">
                <a16:creationId xmlns:a16="http://schemas.microsoft.com/office/drawing/2014/main" id="{1C7994F2-9B0F-2C07-6CAD-581142271EBE}"/>
              </a:ext>
            </a:extLst>
          </p:cNvPr>
          <p:cNvSpPr txBox="1">
            <a:spLocks noChangeArrowheads="1"/>
          </p:cNvSpPr>
          <p:nvPr/>
        </p:nvSpPr>
        <p:spPr bwMode="auto">
          <a:xfrm>
            <a:off x="456481" y="612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ARGENTINA</a:t>
            </a:r>
          </a:p>
        </p:txBody>
      </p:sp>
      <p:sp>
        <p:nvSpPr>
          <p:cNvPr id="36868" name="Text Box 2">
            <a:extLst>
              <a:ext uri="{FF2B5EF4-FFF2-40B4-BE49-F238E27FC236}">
                <a16:creationId xmlns:a16="http://schemas.microsoft.com/office/drawing/2014/main" id="{B9B1EA6F-D104-99FA-1466-535FFA07F5D5}"/>
              </a:ext>
            </a:extLst>
          </p:cNvPr>
          <p:cNvSpPr txBox="1">
            <a:spLocks noChangeArrowheads="1"/>
          </p:cNvSpPr>
          <p:nvPr/>
        </p:nvSpPr>
        <p:spPr bwMode="auto">
          <a:xfrm>
            <a:off x="456481" y="1914496"/>
            <a:ext cx="6598080" cy="48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Clr>
                <a:srgbClr val="000000"/>
              </a:buClr>
              <a:buSzPct val="45000"/>
            </a:pPr>
            <a:r>
              <a:rPr lang="es-ES" altLang="es-ES" sz="2540" b="1" dirty="0">
                <a:solidFill>
                  <a:srgbClr val="000090"/>
                </a:solidFill>
                <a:latin typeface="Arial" panose="020B0604020202020204" pitchFamily="34" charset="0"/>
              </a:rPr>
              <a:t>Universidad Nacional del Litoral</a:t>
            </a:r>
          </a:p>
          <a:p>
            <a:pPr>
              <a:lnSpc>
                <a:spcPct val="80000"/>
              </a:lnSpc>
              <a:spcAft>
                <a:spcPts val="1282"/>
              </a:spcAft>
              <a:buClr>
                <a:srgbClr val="000000"/>
              </a:buClr>
              <a:buSzPct val="45000"/>
            </a:pPr>
            <a:r>
              <a:rPr lang="es-ES" altLang="es-ES" sz="2540" b="1" dirty="0">
                <a:solidFill>
                  <a:srgbClr val="000090"/>
                </a:solidFill>
                <a:latin typeface="Arial" panose="020B0604020202020204" pitchFamily="34" charset="0"/>
              </a:rPr>
              <a:t>(1 plaza) </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Veterinaria</a:t>
            </a:r>
          </a:p>
          <a:p>
            <a:pPr>
              <a:lnSpc>
                <a:spcPct val="80000"/>
              </a:lnSpc>
              <a:spcAft>
                <a:spcPts val="1282"/>
              </a:spcAft>
              <a:buSzPct val="45000"/>
            </a:pPr>
            <a:r>
              <a:rPr lang="es-ES" altLang="es-ES" sz="2177" dirty="0">
                <a:solidFill>
                  <a:srgbClr val="000000"/>
                </a:solidFill>
                <a:latin typeface="Arial" panose="020B0604020202020204" pitchFamily="34" charset="0"/>
              </a:rPr>
              <a:t>	</a:t>
            </a:r>
            <a:r>
              <a:rPr lang="es-ES" altLang="es-ES" sz="2177" dirty="0">
                <a:solidFill>
                  <a:srgbClr val="000000"/>
                </a:solidFill>
                <a:latin typeface="Arial" panose="020B0604020202020204" pitchFamily="34" charset="0"/>
                <a:hlinkClick r:id="rId4"/>
              </a:rPr>
              <a:t>http://www.unlp.edu.ar/</a:t>
            </a: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eaLnBrk="1" hangingPunct="1">
              <a:buClr>
                <a:srgbClr val="000000"/>
              </a:buClr>
              <a:buSzPct val="100000"/>
              <a:buFont typeface="Times New Roman" panose="02020603050405020304" pitchFamily="18" charset="0"/>
              <a:buNone/>
            </a:pPr>
            <a:r>
              <a:rPr lang="es-ES" altLang="es-ES" sz="2177" dirty="0">
                <a:solidFill>
                  <a:srgbClr val="000000"/>
                </a:solidFill>
              </a:rPr>
              <a:t>La beca para este destino incluye alojamiento en residencia universitaria en habitación doble  y ayuda dineraria que permita cubrir la alimentación todos los días de la semana incluyendo fin de semana. </a:t>
            </a: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1361" dirty="0">
              <a:solidFill>
                <a:srgbClr val="000000"/>
              </a:solidFill>
              <a:latin typeface="Arial" panose="020B0604020202020204" pitchFamily="34" charset="0"/>
            </a:endParaRPr>
          </a:p>
        </p:txBody>
      </p:sp>
      <p:pic>
        <p:nvPicPr>
          <p:cNvPr id="2" name="Picture 2" descr="Sobre la revista | FAVE Sección Ciencias Veterinarias">
            <a:extLst>
              <a:ext uri="{FF2B5EF4-FFF2-40B4-BE49-F238E27FC236}">
                <a16:creationId xmlns:a16="http://schemas.microsoft.com/office/drawing/2014/main" id="{AC62ED68-BE39-EAED-4A04-B8AC67FC66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2910757"/>
            <a:ext cx="1846014" cy="7156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3">
            <a:extLst>
              <a:ext uri="{FF2B5EF4-FFF2-40B4-BE49-F238E27FC236}">
                <a16:creationId xmlns:a16="http://schemas.microsoft.com/office/drawing/2014/main" id="{6F7742B8-20B3-097A-40FE-F260E1D7A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23374"/>
            <a:ext cx="2652480" cy="30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1">
            <a:extLst>
              <a:ext uri="{FF2B5EF4-FFF2-40B4-BE49-F238E27FC236}">
                <a16:creationId xmlns:a16="http://schemas.microsoft.com/office/drawing/2014/main" id="{B051E6CB-C571-E376-62DB-68BC5E44447D}"/>
              </a:ext>
            </a:extLst>
          </p:cNvPr>
          <p:cNvSpPr txBox="1">
            <a:spLocks noChangeArrowheads="1"/>
          </p:cNvSpPr>
          <p:nvPr/>
        </p:nvSpPr>
        <p:spPr bwMode="auto">
          <a:xfrm>
            <a:off x="2874240" y="358921"/>
            <a:ext cx="307008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BRASIL</a:t>
            </a:r>
          </a:p>
        </p:txBody>
      </p:sp>
      <p:sp>
        <p:nvSpPr>
          <p:cNvPr id="38915" name="Text Box 2">
            <a:extLst>
              <a:ext uri="{FF2B5EF4-FFF2-40B4-BE49-F238E27FC236}">
                <a16:creationId xmlns:a16="http://schemas.microsoft.com/office/drawing/2014/main" id="{1B7AF610-DC47-2066-0BC8-F34699FB95A2}"/>
              </a:ext>
            </a:extLst>
          </p:cNvPr>
          <p:cNvSpPr txBox="1">
            <a:spLocks noChangeArrowheads="1"/>
          </p:cNvSpPr>
          <p:nvPr/>
        </p:nvSpPr>
        <p:spPr bwMode="auto">
          <a:xfrm>
            <a:off x="587521" y="1600201"/>
            <a:ext cx="8033760" cy="48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Clr>
                <a:srgbClr val="000000"/>
              </a:buClr>
              <a:buSzPct val="45000"/>
            </a:pPr>
            <a:r>
              <a:rPr lang="es-ES" altLang="es-ES" sz="2500" b="1" dirty="0" err="1">
                <a:solidFill>
                  <a:srgbClr val="000090"/>
                </a:solidFill>
                <a:latin typeface="Arial" panose="020B0604020202020204" pitchFamily="34" charset="0"/>
              </a:rPr>
              <a:t>Universidade</a:t>
            </a:r>
            <a:r>
              <a:rPr lang="es-ES" altLang="es-ES" sz="2500" b="1" dirty="0">
                <a:solidFill>
                  <a:srgbClr val="000090"/>
                </a:solidFill>
                <a:latin typeface="Arial" panose="020B0604020202020204" pitchFamily="34" charset="0"/>
              </a:rPr>
              <a:t> Federal de </a:t>
            </a:r>
            <a:r>
              <a:rPr lang="es-ES" altLang="es-ES" sz="2500" b="1" dirty="0" err="1">
                <a:solidFill>
                  <a:srgbClr val="000090"/>
                </a:solidFill>
                <a:latin typeface="Arial" panose="020B0604020202020204" pitchFamily="34" charset="0"/>
              </a:rPr>
              <a:t>Goias</a:t>
            </a:r>
            <a:r>
              <a:rPr lang="es-ES" altLang="es-ES" sz="2500" b="1" dirty="0">
                <a:solidFill>
                  <a:srgbClr val="000090"/>
                </a:solidFill>
                <a:latin typeface="Arial" panose="020B0604020202020204" pitchFamily="34" charset="0"/>
              </a:rPr>
              <a:t> (2 plazas) </a:t>
            </a:r>
          </a:p>
          <a:p>
            <a:pPr>
              <a:lnSpc>
                <a:spcPct val="80000"/>
              </a:lnSpc>
              <a:spcAft>
                <a:spcPts val="1282"/>
              </a:spcAft>
              <a:buClr>
                <a:srgbClr val="000000"/>
              </a:buClr>
              <a:buSzPct val="45000"/>
              <a:buFont typeface="Wingdings" panose="05000000000000000000" pitchFamily="2" charset="2"/>
              <a:buChar char=""/>
            </a:pPr>
            <a:r>
              <a:rPr lang="es-ES" altLang="es-ES" sz="2000" dirty="0">
                <a:solidFill>
                  <a:srgbClr val="008000"/>
                </a:solidFill>
                <a:latin typeface="Arial" panose="020B0604020202020204" pitchFamily="34" charset="0"/>
              </a:rPr>
              <a:t> Veterinaria </a:t>
            </a:r>
            <a:r>
              <a:rPr lang="es-ES" altLang="es-ES" sz="2000" dirty="0">
                <a:solidFill>
                  <a:schemeClr val="tx1"/>
                </a:solidFill>
                <a:latin typeface="Arial" panose="020B0604020202020204" pitchFamily="34" charset="0"/>
              </a:rPr>
              <a:t>/</a:t>
            </a:r>
            <a:r>
              <a:rPr lang="es-ES" altLang="es-ES" sz="2000" dirty="0">
                <a:solidFill>
                  <a:srgbClr val="C00000"/>
                </a:solidFill>
                <a:latin typeface="Arial" panose="020B0604020202020204" pitchFamily="34" charset="0"/>
              </a:rPr>
              <a:t> CYTA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	</a:t>
            </a:r>
            <a:r>
              <a:rPr lang="es-ES" altLang="es-ES" sz="2000" dirty="0">
                <a:solidFill>
                  <a:srgbClr val="000000"/>
                </a:solidFill>
                <a:latin typeface="Arial" panose="020B0604020202020204" pitchFamily="34" charset="0"/>
                <a:hlinkClick r:id="rId4"/>
              </a:rPr>
              <a:t>https://www.ufg.br/</a:t>
            </a: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r>
              <a:rPr lang="es-ES" altLang="es-ES" sz="2500" b="1" dirty="0" err="1">
                <a:solidFill>
                  <a:srgbClr val="000090"/>
                </a:solidFill>
                <a:latin typeface="Arial" panose="020B0604020202020204" pitchFamily="34" charset="0"/>
              </a:rPr>
              <a:t>Universidade</a:t>
            </a:r>
            <a:r>
              <a:rPr lang="es-ES" altLang="es-ES" sz="2500" b="1" dirty="0">
                <a:solidFill>
                  <a:srgbClr val="000090"/>
                </a:solidFill>
                <a:latin typeface="Arial" panose="020B0604020202020204" pitchFamily="34" charset="0"/>
              </a:rPr>
              <a:t> de Brasilia (1 plaza) </a:t>
            </a:r>
          </a:p>
          <a:p>
            <a:pPr>
              <a:lnSpc>
                <a:spcPct val="80000"/>
              </a:lnSpc>
              <a:spcAft>
                <a:spcPts val="1282"/>
              </a:spcAft>
              <a:buClr>
                <a:srgbClr val="000000"/>
              </a:buClr>
              <a:buSzPct val="45000"/>
              <a:buFont typeface="Wingdings" panose="05000000000000000000" pitchFamily="2" charset="2"/>
              <a:buChar char=""/>
            </a:pPr>
            <a:r>
              <a:rPr lang="es-ES" altLang="es-ES" sz="2000" dirty="0">
                <a:solidFill>
                  <a:srgbClr val="008000"/>
                </a:solidFill>
                <a:latin typeface="Arial" panose="020B0604020202020204" pitchFamily="34" charset="0"/>
              </a:rPr>
              <a:t> Veterinaria </a:t>
            </a:r>
            <a:r>
              <a:rPr lang="es-ES" altLang="es-ES" sz="2000" dirty="0">
                <a:solidFill>
                  <a:schemeClr val="tx1"/>
                </a:solidFill>
                <a:latin typeface="Arial" panose="020B0604020202020204" pitchFamily="34" charset="0"/>
              </a:rPr>
              <a:t>/</a:t>
            </a:r>
            <a:r>
              <a:rPr lang="es-ES" altLang="es-ES" sz="2000" dirty="0">
                <a:solidFill>
                  <a:srgbClr val="C00000"/>
                </a:solidFill>
                <a:latin typeface="Arial" panose="020B0604020202020204" pitchFamily="34" charset="0"/>
              </a:rPr>
              <a:t> CYTA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	</a:t>
            </a:r>
            <a:r>
              <a:rPr lang="es-ES" altLang="es-ES" sz="2000" dirty="0">
                <a:solidFill>
                  <a:srgbClr val="000000"/>
                </a:solidFill>
                <a:latin typeface="Arial" panose="020B0604020202020204" pitchFamily="34" charset="0"/>
                <a:hlinkClick r:id="rId5"/>
              </a:rPr>
              <a:t>https://www.unb.br/</a:t>
            </a: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000" dirty="0">
              <a:solidFill>
                <a:srgbClr val="000000"/>
              </a:solidFill>
              <a:latin typeface="Arial" panose="020B0604020202020204" pitchFamily="34" charset="0"/>
            </a:endParaRPr>
          </a:p>
        </p:txBody>
      </p:sp>
      <p:pic>
        <p:nvPicPr>
          <p:cNvPr id="38916" name="Picture 3">
            <a:extLst>
              <a:ext uri="{FF2B5EF4-FFF2-40B4-BE49-F238E27FC236}">
                <a16:creationId xmlns:a16="http://schemas.microsoft.com/office/drawing/2014/main" id="{8D37AC47-9E0A-CFE1-75B5-800FF5716A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431" t="13588" r="12341" b="26021"/>
          <a:stretch>
            <a:fillRect/>
          </a:stretch>
        </p:blipFill>
        <p:spPr bwMode="auto">
          <a:xfrm>
            <a:off x="3506401" y="2003401"/>
            <a:ext cx="221184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universidade-de-brasilia-unb-original">
            <a:extLst>
              <a:ext uri="{FF2B5EF4-FFF2-40B4-BE49-F238E27FC236}">
                <a16:creationId xmlns:a16="http://schemas.microsoft.com/office/drawing/2014/main" id="{60F84A56-C455-F6E6-3B18-21E0103755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4437112"/>
            <a:ext cx="1419033" cy="13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595A5F76-8362-3E6C-4FCD-3A079A92DB3B}"/>
              </a:ext>
            </a:extLst>
          </p:cNvPr>
          <p:cNvSpPr txBox="1">
            <a:spLocks noChangeArrowheads="1"/>
          </p:cNvSpPr>
          <p:nvPr/>
        </p:nvSpPr>
        <p:spPr bwMode="auto">
          <a:xfrm>
            <a:off x="587520" y="227881"/>
            <a:ext cx="6923520" cy="48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Clr>
                <a:srgbClr val="000000"/>
              </a:buClr>
              <a:buSzPct val="45000"/>
            </a:pPr>
            <a:endParaRPr lang="es-ES" altLang="es-ES" sz="2177"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177"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903" dirty="0">
              <a:solidFill>
                <a:srgbClr val="000090"/>
              </a:solidFill>
              <a:latin typeface="Arial" panose="020B0604020202020204" pitchFamily="34" charset="0"/>
            </a:endParaRPr>
          </a:p>
          <a:p>
            <a:pPr>
              <a:lnSpc>
                <a:spcPct val="80000"/>
              </a:lnSpc>
              <a:spcAft>
                <a:spcPts val="1282"/>
              </a:spcAft>
              <a:buClr>
                <a:srgbClr val="000000"/>
              </a:buClr>
              <a:buSzPct val="45000"/>
            </a:pPr>
            <a:r>
              <a:rPr lang="es-ES" altLang="es-ES" sz="2903" b="1" dirty="0">
                <a:solidFill>
                  <a:srgbClr val="000090"/>
                </a:solidFill>
                <a:latin typeface="Arial" panose="020B0604020202020204" pitchFamily="34" charset="0"/>
              </a:rPr>
              <a:t>Universidad de Concepción (1 plaza)</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Veterinaria</a:t>
            </a:r>
            <a:r>
              <a:rPr lang="es-ES" altLang="es-ES" sz="2177" dirty="0">
                <a:solidFill>
                  <a:srgbClr val="000000"/>
                </a:solidFill>
                <a:latin typeface="Arial" panose="020B0604020202020204" pitchFamily="34" charset="0"/>
              </a:rPr>
              <a:t> </a:t>
            </a:r>
          </a:p>
          <a:p>
            <a:pPr>
              <a:lnSpc>
                <a:spcPct val="80000"/>
              </a:lnSpc>
              <a:spcAft>
                <a:spcPts val="1282"/>
              </a:spcAft>
              <a:buSzPct val="45000"/>
            </a:pPr>
            <a:r>
              <a:rPr lang="es-ES" altLang="es-ES" sz="2177" dirty="0">
                <a:solidFill>
                  <a:srgbClr val="000000"/>
                </a:solidFill>
                <a:latin typeface="Arial" panose="020B0604020202020204" pitchFamily="34" charset="0"/>
              </a:rPr>
              <a:t>	</a:t>
            </a:r>
            <a:r>
              <a:rPr lang="es-ES" altLang="es-ES" sz="2177" dirty="0">
                <a:solidFill>
                  <a:srgbClr val="000000"/>
                </a:solidFill>
                <a:latin typeface="Arial" panose="020B0604020202020204" pitchFamily="34" charset="0"/>
                <a:hlinkClick r:id="rId3"/>
              </a:rPr>
              <a:t>https://www.udec.cl/pexterno/</a:t>
            </a: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Clr>
                <a:srgbClr val="000000"/>
              </a:buClr>
              <a:buSzPct val="45000"/>
            </a:pPr>
            <a:endParaRPr lang="es-ES" altLang="es-ES" sz="2903" b="1" dirty="0">
              <a:solidFill>
                <a:srgbClr val="000090"/>
              </a:solidFill>
              <a:latin typeface="Arial" panose="020B0604020202020204" pitchFamily="34" charset="0"/>
            </a:endParaRPr>
          </a:p>
          <a:p>
            <a:pPr>
              <a:lnSpc>
                <a:spcPct val="80000"/>
              </a:lnSpc>
              <a:spcAft>
                <a:spcPts val="1282"/>
              </a:spcAft>
              <a:buClr>
                <a:srgbClr val="000000"/>
              </a:buClr>
              <a:buSzPct val="45000"/>
            </a:pPr>
            <a:r>
              <a:rPr lang="es-ES" altLang="es-ES" sz="2903" b="1" dirty="0">
                <a:solidFill>
                  <a:srgbClr val="000090"/>
                </a:solidFill>
                <a:latin typeface="Arial" panose="020B0604020202020204" pitchFamily="34" charset="0"/>
              </a:rPr>
              <a:t>Universidad de Santiago de Chile     (1 plaza)</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C00000"/>
                </a:solidFill>
                <a:latin typeface="Arial" panose="020B0604020202020204" pitchFamily="34" charset="0"/>
              </a:rPr>
              <a:t> CYTA</a:t>
            </a:r>
            <a:r>
              <a:rPr lang="es-ES" altLang="es-ES" sz="2177" dirty="0">
                <a:solidFill>
                  <a:srgbClr val="000000"/>
                </a:solidFill>
                <a:latin typeface="Arial" panose="020B0604020202020204" pitchFamily="34" charset="0"/>
              </a:rPr>
              <a:t> </a:t>
            </a:r>
          </a:p>
          <a:p>
            <a:pPr>
              <a:lnSpc>
                <a:spcPct val="80000"/>
              </a:lnSpc>
              <a:spcAft>
                <a:spcPts val="1282"/>
              </a:spcAft>
              <a:buSzPct val="45000"/>
            </a:pPr>
            <a:r>
              <a:rPr lang="es-ES" altLang="es-ES" sz="2177" dirty="0">
                <a:solidFill>
                  <a:srgbClr val="000000"/>
                </a:solidFill>
                <a:latin typeface="Arial" panose="020B0604020202020204" pitchFamily="34" charset="0"/>
              </a:rPr>
              <a:t>	</a:t>
            </a:r>
            <a:r>
              <a:rPr lang="es-ES" altLang="es-ES" sz="2177" dirty="0">
                <a:solidFill>
                  <a:srgbClr val="000000"/>
                </a:solidFill>
                <a:latin typeface="Arial" panose="020B0604020202020204" pitchFamily="34" charset="0"/>
                <a:hlinkClick r:id="rId4"/>
              </a:rPr>
              <a:t>https://www.usach.cl/</a:t>
            </a: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a:p>
            <a:pPr>
              <a:lnSpc>
                <a:spcPct val="80000"/>
              </a:lnSpc>
              <a:spcAft>
                <a:spcPts val="1282"/>
              </a:spcAft>
              <a:buSzPct val="45000"/>
            </a:pPr>
            <a:endParaRPr lang="es-ES" altLang="es-ES" sz="2177" dirty="0">
              <a:solidFill>
                <a:srgbClr val="000000"/>
              </a:solidFill>
              <a:latin typeface="Arial" panose="020B0604020202020204" pitchFamily="34" charset="0"/>
            </a:endParaRPr>
          </a:p>
        </p:txBody>
      </p:sp>
      <p:sp>
        <p:nvSpPr>
          <p:cNvPr id="40963" name="Text Box 1">
            <a:extLst>
              <a:ext uri="{FF2B5EF4-FFF2-40B4-BE49-F238E27FC236}">
                <a16:creationId xmlns:a16="http://schemas.microsoft.com/office/drawing/2014/main" id="{55992CD2-AACE-405E-AF22-B5EE9EE37364}"/>
              </a:ext>
            </a:extLst>
          </p:cNvPr>
          <p:cNvSpPr txBox="1">
            <a:spLocks noChangeArrowheads="1"/>
          </p:cNvSpPr>
          <p:nvPr/>
        </p:nvSpPr>
        <p:spPr bwMode="auto">
          <a:xfrm>
            <a:off x="3003841" y="294121"/>
            <a:ext cx="2613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CHILE</a:t>
            </a:r>
          </a:p>
        </p:txBody>
      </p:sp>
      <p:pic>
        <p:nvPicPr>
          <p:cNvPr id="40964" name="Picture 2" descr="Screen Shot 2016-12-12 at 18.46.00.png">
            <a:extLst>
              <a:ext uri="{FF2B5EF4-FFF2-40B4-BE49-F238E27FC236}">
                <a16:creationId xmlns:a16="http://schemas.microsoft.com/office/drawing/2014/main" id="{5A5AB7EB-429C-6945-C1C9-24EE4A0BAC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002760"/>
            <a:ext cx="4135680" cy="8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Mapa Chile Bandera Del País Forma Símbolo Nacional Fotos, Retratos,  Imágenes Y Fotografía De Archivo Libres De Derecho. Image 39647395.">
            <a:extLst>
              <a:ext uri="{FF2B5EF4-FFF2-40B4-BE49-F238E27FC236}">
                <a16:creationId xmlns:a16="http://schemas.microsoft.com/office/drawing/2014/main" id="{7CD262D0-6AA3-ECF3-C7AA-B476622AEC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5536" y="1988840"/>
            <a:ext cx="1872208" cy="417138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Normas Gráficas | Guía Web">
            <a:extLst>
              <a:ext uri="{FF2B5EF4-FFF2-40B4-BE49-F238E27FC236}">
                <a16:creationId xmlns:a16="http://schemas.microsoft.com/office/drawing/2014/main" id="{5BD44AFE-CDA7-4983-23AB-FA059A37AB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1796" y="4904895"/>
            <a:ext cx="2063740" cy="1032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j043944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916832"/>
            <a:ext cx="4033837" cy="270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2843808" y="260648"/>
            <a:ext cx="5832648" cy="144016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p>
        </p:txBody>
      </p:sp>
      <p:pic>
        <p:nvPicPr>
          <p:cNvPr id="9" name="Picture 8" descr="Screen Shot 2015-01-10 at 11.37.59.png"/>
          <p:cNvPicPr>
            <a:picLocks noChangeAspect="1"/>
          </p:cNvPicPr>
          <p:nvPr/>
        </p:nvPicPr>
        <p:blipFill rotWithShape="1">
          <a:blip r:embed="rId3" cstate="print">
            <a:extLst>
              <a:ext uri="{28A0092B-C50C-407E-A947-70E740481C1C}">
                <a14:useLocalDpi xmlns:a14="http://schemas.microsoft.com/office/drawing/2010/main" val="0"/>
              </a:ext>
            </a:extLst>
          </a:blip>
          <a:srcRect l="27421" t="31421" r="25751" b="28755"/>
          <a:stretch/>
        </p:blipFill>
        <p:spPr>
          <a:xfrm>
            <a:off x="755576" y="620688"/>
            <a:ext cx="2376263" cy="676172"/>
          </a:xfrm>
          <a:prstGeom prst="rect">
            <a:avLst/>
          </a:prstGeom>
        </p:spPr>
      </p:pic>
      <p:sp>
        <p:nvSpPr>
          <p:cNvPr id="3" name="Rectangle 2">
            <a:extLst>
              <a:ext uri="{FF2B5EF4-FFF2-40B4-BE49-F238E27FC236}">
                <a16:creationId xmlns:a16="http://schemas.microsoft.com/office/drawing/2014/main" id="{C7773394-5D11-2AE1-39F1-CE3111C8FD38}"/>
              </a:ext>
            </a:extLst>
          </p:cNvPr>
          <p:cNvSpPr txBox="1">
            <a:spLocks noChangeArrowheads="1"/>
          </p:cNvSpPr>
          <p:nvPr/>
        </p:nvSpPr>
        <p:spPr>
          <a:xfrm>
            <a:off x="467544" y="4941168"/>
            <a:ext cx="8136904" cy="1440160"/>
          </a:xfrm>
          <a:prstGeom prst="rect">
            <a:avLst/>
          </a:prstGeom>
          <a:ln>
            <a:noFill/>
          </a:ln>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80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a:cs typeface="Calibri"/>
              </a:rPr>
              <a:t>CURSO 2024/2025</a:t>
            </a:r>
          </a:p>
        </p:txBody>
      </p:sp>
    </p:spTree>
    <p:extLst>
      <p:ext uri="{BB962C8B-B14F-4D97-AF65-F5344CB8AC3E}">
        <p14:creationId xmlns:p14="http://schemas.microsoft.com/office/powerpoint/2010/main" val="3072217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4">
            <a:extLst>
              <a:ext uri="{FF2B5EF4-FFF2-40B4-BE49-F238E27FC236}">
                <a16:creationId xmlns:a16="http://schemas.microsoft.com/office/drawing/2014/main" id="{99E0F6DF-AAE2-69E4-DC25-438E68D427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3022" y="2625164"/>
            <a:ext cx="1835138" cy="250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1">
            <a:extLst>
              <a:ext uri="{FF2B5EF4-FFF2-40B4-BE49-F238E27FC236}">
                <a16:creationId xmlns:a16="http://schemas.microsoft.com/office/drawing/2014/main" id="{CC62C997-22D3-B41E-6229-0CC4F4F6394E}"/>
              </a:ext>
            </a:extLst>
          </p:cNvPr>
          <p:cNvSpPr txBox="1">
            <a:spLocks noChangeArrowheads="1"/>
          </p:cNvSpPr>
          <p:nvPr/>
        </p:nvSpPr>
        <p:spPr bwMode="auto">
          <a:xfrm>
            <a:off x="522721" y="2484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COLOMBIA</a:t>
            </a:r>
          </a:p>
        </p:txBody>
      </p:sp>
      <p:sp>
        <p:nvSpPr>
          <p:cNvPr id="13314" name="Text Box 2">
            <a:extLst>
              <a:ext uri="{FF2B5EF4-FFF2-40B4-BE49-F238E27FC236}">
                <a16:creationId xmlns:a16="http://schemas.microsoft.com/office/drawing/2014/main" id="{38B709DF-7FB6-90BD-766B-19E62293722C}"/>
              </a:ext>
            </a:extLst>
          </p:cNvPr>
          <p:cNvSpPr txBox="1">
            <a:spLocks noChangeArrowheads="1"/>
          </p:cNvSpPr>
          <p:nvPr/>
        </p:nvSpPr>
        <p:spPr bwMode="auto">
          <a:xfrm>
            <a:off x="195840" y="1273321"/>
            <a:ext cx="7328488" cy="4898880"/>
          </a:xfrm>
          <a:prstGeom prst="rect">
            <a:avLst/>
          </a:prstGeom>
          <a:noFill/>
          <a:ln>
            <a:noFill/>
          </a:ln>
          <a:effectLst/>
        </p:spPr>
        <p:txBody>
          <a:bodyPr lIns="91339" tIns="45667" rIns="91339" bIns="45667"/>
          <a:lstStyle>
            <a:lvl1pPr marL="415925" indent="-3111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1pPr>
            <a:lvl2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2pPr>
            <a:lvl3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3pPr>
            <a:lvl4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4pPr>
            <a:lvl5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9pPr>
          </a:lstStyle>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de la Salle (2 plazas)</a:t>
            </a:r>
          </a:p>
          <a:p>
            <a:pPr defTabSz="407103">
              <a:lnSpc>
                <a:spcPct val="80000"/>
              </a:lnSpc>
              <a:spcAft>
                <a:spcPts val="1282"/>
              </a:spcAft>
              <a:buClr>
                <a:srgbClr val="000000"/>
              </a:buClr>
              <a:buSzPct val="45000"/>
              <a:buFont typeface="Wingdings" charset="0"/>
              <a:buChar char=""/>
              <a:defRPr/>
            </a:pPr>
            <a:r>
              <a:rPr lang="es-ES" sz="2177" dirty="0">
                <a:solidFill>
                  <a:srgbClr val="008000"/>
                </a:solidFill>
                <a:latin typeface="Arial" charset="0"/>
              </a:rPr>
              <a:t>Veterinaria </a:t>
            </a:r>
            <a:r>
              <a:rPr lang="es-ES" sz="2177" dirty="0">
                <a:solidFill>
                  <a:schemeClr val="tx1"/>
                </a:solidFill>
                <a:latin typeface="Arial" charset="0"/>
              </a:rPr>
              <a:t>/ </a:t>
            </a:r>
            <a:r>
              <a:rPr lang="es-ES" sz="2177" dirty="0">
                <a:solidFill>
                  <a:srgbClr val="C00000"/>
                </a:solidFill>
                <a:latin typeface="Arial" charset="0"/>
              </a:rPr>
              <a:t>CYTA</a:t>
            </a: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Nacional de Colombia (1 plaza)</a:t>
            </a:r>
          </a:p>
          <a:p>
            <a:pPr defTabSz="407103">
              <a:lnSpc>
                <a:spcPct val="80000"/>
              </a:lnSpc>
              <a:spcAft>
                <a:spcPts val="1282"/>
              </a:spcAft>
              <a:buClr>
                <a:srgbClr val="000000"/>
              </a:buClr>
              <a:buSzPct val="45000"/>
              <a:buFont typeface="Wingdings" charset="0"/>
              <a:buChar char=""/>
              <a:defRPr/>
            </a:pPr>
            <a:r>
              <a:rPr lang="es-ES" sz="2177" dirty="0">
                <a:solidFill>
                  <a:srgbClr val="008000"/>
                </a:solidFill>
                <a:latin typeface="Arial" charset="0"/>
              </a:rPr>
              <a:t>Veterinaria</a:t>
            </a:r>
          </a:p>
          <a:p>
            <a:pPr marL="94943" indent="0" defTabSz="407103">
              <a:lnSpc>
                <a:spcPct val="80000"/>
              </a:lnSpc>
              <a:spcAft>
                <a:spcPts val="1282"/>
              </a:spcAft>
              <a:buClr>
                <a:srgbClr val="000000"/>
              </a:buClr>
              <a:buSzPct val="45000"/>
              <a:defRPr/>
            </a:pPr>
            <a:r>
              <a:rPr lang="es-ES" sz="2000" dirty="0">
                <a:latin typeface="Arial" charset="0"/>
              </a:rPr>
              <a:t>	</a:t>
            </a:r>
            <a:r>
              <a:rPr lang="es-ES" sz="2000" dirty="0">
                <a:latin typeface="Arial" charset="0"/>
                <a:hlinkClick r:id="rId4"/>
              </a:rPr>
              <a:t>http://unal.edu.co/</a:t>
            </a:r>
            <a:endParaRPr lang="es-ES" sz="2000" dirty="0">
              <a:latin typeface="Arial" charset="0"/>
            </a:endParaRPr>
          </a:p>
          <a:p>
            <a:pPr marL="94943" indent="0" defTabSz="407103">
              <a:lnSpc>
                <a:spcPct val="80000"/>
              </a:lnSpc>
              <a:spcAft>
                <a:spcPts val="1282"/>
              </a:spcAft>
              <a:buClr>
                <a:srgbClr val="000000"/>
              </a:buClr>
              <a:buSzPct val="45000"/>
              <a:defRPr/>
            </a:pPr>
            <a:endParaRPr lang="es-ES" sz="2000" dirty="0">
              <a:latin typeface="Arial" charset="0"/>
            </a:endParaRPr>
          </a:p>
          <a:p>
            <a:pPr marL="94943" indent="0" defTabSz="407103">
              <a:lnSpc>
                <a:spcPct val="80000"/>
              </a:lnSpc>
              <a:spcAft>
                <a:spcPts val="1282"/>
              </a:spcAft>
              <a:buClr>
                <a:srgbClr val="000000"/>
              </a:buClr>
              <a:buSzPct val="45000"/>
              <a:defRPr/>
            </a:pPr>
            <a:r>
              <a:rPr lang="es-ES" sz="2400" b="1" dirty="0">
                <a:solidFill>
                  <a:srgbClr val="000090"/>
                </a:solidFill>
                <a:latin typeface="Arial" charset="0"/>
              </a:rPr>
              <a:t>Universidad Cooperativa de Colombia (2 plazas)</a:t>
            </a:r>
          </a:p>
          <a:p>
            <a:pPr defTabSz="407103">
              <a:lnSpc>
                <a:spcPct val="80000"/>
              </a:lnSpc>
              <a:spcAft>
                <a:spcPts val="1282"/>
              </a:spcAft>
              <a:buClr>
                <a:srgbClr val="000000"/>
              </a:buClr>
              <a:buSzPct val="45000"/>
              <a:buFont typeface="Wingdings" charset="0"/>
              <a:buChar char=""/>
              <a:defRPr/>
            </a:pPr>
            <a:r>
              <a:rPr lang="es-ES" sz="2180" dirty="0">
                <a:solidFill>
                  <a:srgbClr val="008000"/>
                </a:solidFill>
                <a:latin typeface="Arial" charset="0"/>
              </a:rPr>
              <a:t>Veterinaria</a:t>
            </a:r>
          </a:p>
          <a:p>
            <a:pPr marL="94943" indent="0" defTabSz="407103">
              <a:lnSpc>
                <a:spcPct val="80000"/>
              </a:lnSpc>
              <a:spcAft>
                <a:spcPts val="1282"/>
              </a:spcAft>
              <a:buClr>
                <a:srgbClr val="000000"/>
              </a:buClr>
              <a:buSzPct val="45000"/>
              <a:defRPr/>
            </a:pPr>
            <a:r>
              <a:rPr lang="es-ES" sz="2000" dirty="0">
                <a:latin typeface="Arial" charset="0"/>
              </a:rPr>
              <a:t>	</a:t>
            </a:r>
            <a:r>
              <a:rPr lang="es-ES" sz="2000" dirty="0">
                <a:latin typeface="Arial" charset="0"/>
                <a:hlinkClick r:id="rId5"/>
              </a:rPr>
              <a:t>https://ucc.edu.co/</a:t>
            </a:r>
            <a:endParaRPr lang="es-ES" sz="2000" dirty="0">
              <a:latin typeface="Arial" charset="0"/>
            </a:endParaRPr>
          </a:p>
          <a:p>
            <a:pPr marL="94943" indent="0" defTabSz="407103">
              <a:lnSpc>
                <a:spcPct val="80000"/>
              </a:lnSpc>
              <a:spcAft>
                <a:spcPts val="1282"/>
              </a:spcAft>
              <a:buClr>
                <a:srgbClr val="000000"/>
              </a:buClr>
              <a:buSzPct val="45000"/>
              <a:defRPr/>
            </a:pPr>
            <a:endParaRPr lang="es-ES" sz="2400" b="1" dirty="0">
              <a:solidFill>
                <a:srgbClr val="000090"/>
              </a:solidFill>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389843" indent="-280513" defTabSz="407103">
              <a:lnSpc>
                <a:spcPct val="80000"/>
              </a:lnSpc>
              <a:spcAft>
                <a:spcPts val="1282"/>
              </a:spcAft>
              <a:buSzPct val="45000"/>
              <a:defRPr/>
            </a:pPr>
            <a:endParaRPr lang="es-ES" dirty="0">
              <a:latin typeface="Arial" charset="0"/>
            </a:endParaRPr>
          </a:p>
        </p:txBody>
      </p:sp>
      <p:pic>
        <p:nvPicPr>
          <p:cNvPr id="43013" name="Picture 3" descr="Screen Shot 2016-12-12 at 18.59.02.png">
            <a:extLst>
              <a:ext uri="{FF2B5EF4-FFF2-40B4-BE49-F238E27FC236}">
                <a16:creationId xmlns:a16="http://schemas.microsoft.com/office/drawing/2014/main" id="{86A71B4A-6EC6-2AAF-2B1C-EF6829D491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3841" y="1144443"/>
            <a:ext cx="2116800" cy="7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Screen Shot 2016-12-12 at 18.56.22.png">
            <a:extLst>
              <a:ext uri="{FF2B5EF4-FFF2-40B4-BE49-F238E27FC236}">
                <a16:creationId xmlns:a16="http://schemas.microsoft.com/office/drawing/2014/main" id="{AD07DE01-59DB-7292-32E8-9CA3A0B85DA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4029094"/>
            <a:ext cx="1774169" cy="80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377B809F-9760-8A05-FD23-839C7510DE2C}"/>
              </a:ext>
            </a:extLst>
          </p:cNvPr>
          <p:cNvSpPr txBox="1"/>
          <p:nvPr/>
        </p:nvSpPr>
        <p:spPr>
          <a:xfrm>
            <a:off x="773831" y="2238031"/>
            <a:ext cx="6171819" cy="1046953"/>
          </a:xfrm>
          <a:prstGeom prst="rect">
            <a:avLst/>
          </a:prstGeom>
          <a:noFill/>
        </p:spPr>
        <p:txBody>
          <a:bodyPr wrap="square">
            <a:spAutoFit/>
          </a:bodyPr>
          <a:lstStyle/>
          <a:p>
            <a:pPr marL="285750" indent="-285750" defTabSz="407103">
              <a:lnSpc>
                <a:spcPct val="80000"/>
              </a:lnSpc>
              <a:spcAft>
                <a:spcPts val="1282"/>
              </a:spcAft>
              <a:buClr>
                <a:srgbClr val="000000"/>
              </a:buClr>
              <a:buSzPct val="45000"/>
              <a:buFont typeface="Wingdings" panose="05000000000000000000" pitchFamily="2" charset="2"/>
              <a:buChar char="q"/>
              <a:defRPr/>
            </a:pPr>
            <a:r>
              <a:rPr lang="es-ES" sz="1600" dirty="0">
                <a:latin typeface="Arial" charset="0"/>
              </a:rPr>
              <a:t>http://www.lasalle.edu.co/wps/portal/Home/Principal/ProgramasAcademicos/ProgramasdePregrado/MedicinaVeterinaria</a:t>
            </a:r>
          </a:p>
          <a:p>
            <a:pPr marL="285750" indent="-285750" defTabSz="407103">
              <a:lnSpc>
                <a:spcPct val="80000"/>
              </a:lnSpc>
              <a:spcAft>
                <a:spcPts val="1282"/>
              </a:spcAft>
              <a:buClr>
                <a:srgbClr val="000000"/>
              </a:buClr>
              <a:buSzPct val="45000"/>
              <a:buFont typeface="Wingdings" panose="05000000000000000000" pitchFamily="2" charset="2"/>
              <a:buChar char="q"/>
              <a:defRPr/>
            </a:pPr>
            <a:r>
              <a:rPr lang="es-ES" sz="1600" dirty="0">
                <a:latin typeface="Arial" charset="0"/>
              </a:rPr>
              <a:t>http://www.lasalle.edu.co/wps/portal/Home/Principal/ProgramasAcademicos/ProgramasdePregrado/IngenieriadeAlimentos</a:t>
            </a:r>
          </a:p>
        </p:txBody>
      </p:sp>
      <p:pic>
        <p:nvPicPr>
          <p:cNvPr id="14338" name="Picture 2" descr="UCC - Universidad Cooperativa de Colombia - Cámara de Comercio de Santa  Marta para el Magdalena">
            <a:extLst>
              <a:ext uri="{FF2B5EF4-FFF2-40B4-BE49-F238E27FC236}">
                <a16:creationId xmlns:a16="http://schemas.microsoft.com/office/drawing/2014/main" id="{24CB7042-67E9-5CE3-4683-45AC41DE3BD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639" b="27362"/>
          <a:stretch/>
        </p:blipFill>
        <p:spPr bwMode="auto">
          <a:xfrm>
            <a:off x="3419872" y="5663088"/>
            <a:ext cx="2984156" cy="915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4">
            <a:extLst>
              <a:ext uri="{FF2B5EF4-FFF2-40B4-BE49-F238E27FC236}">
                <a16:creationId xmlns:a16="http://schemas.microsoft.com/office/drawing/2014/main" id="{99E0F6DF-AAE2-69E4-DC25-438E68D427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988840"/>
            <a:ext cx="1835138" cy="250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1">
            <a:extLst>
              <a:ext uri="{FF2B5EF4-FFF2-40B4-BE49-F238E27FC236}">
                <a16:creationId xmlns:a16="http://schemas.microsoft.com/office/drawing/2014/main" id="{CC62C997-22D3-B41E-6229-0CC4F4F6394E}"/>
              </a:ext>
            </a:extLst>
          </p:cNvPr>
          <p:cNvSpPr txBox="1">
            <a:spLocks noChangeArrowheads="1"/>
          </p:cNvSpPr>
          <p:nvPr/>
        </p:nvSpPr>
        <p:spPr bwMode="auto">
          <a:xfrm>
            <a:off x="522721" y="2484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a:solidFill>
                  <a:srgbClr val="C00000"/>
                </a:solidFill>
                <a:ea typeface="Microsoft YaHei" panose="020B0503020204020204" pitchFamily="34" charset="-122"/>
              </a:rPr>
              <a:t>COLOMBIA</a:t>
            </a:r>
          </a:p>
        </p:txBody>
      </p:sp>
      <p:sp>
        <p:nvSpPr>
          <p:cNvPr id="13314" name="Text Box 2">
            <a:extLst>
              <a:ext uri="{FF2B5EF4-FFF2-40B4-BE49-F238E27FC236}">
                <a16:creationId xmlns:a16="http://schemas.microsoft.com/office/drawing/2014/main" id="{38B709DF-7FB6-90BD-766B-19E62293722C}"/>
              </a:ext>
            </a:extLst>
          </p:cNvPr>
          <p:cNvSpPr txBox="1">
            <a:spLocks noChangeArrowheads="1"/>
          </p:cNvSpPr>
          <p:nvPr/>
        </p:nvSpPr>
        <p:spPr bwMode="auto">
          <a:xfrm>
            <a:off x="195840" y="1554456"/>
            <a:ext cx="7328488" cy="4898880"/>
          </a:xfrm>
          <a:prstGeom prst="rect">
            <a:avLst/>
          </a:prstGeom>
          <a:noFill/>
          <a:ln>
            <a:noFill/>
          </a:ln>
          <a:effectLst/>
        </p:spPr>
        <p:txBody>
          <a:bodyPr lIns="91339" tIns="45667" rIns="91339" bIns="45667"/>
          <a:lstStyle>
            <a:lvl1pPr marL="415925" indent="-3111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1pPr>
            <a:lvl2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2pPr>
            <a:lvl3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3pPr>
            <a:lvl4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4pPr>
            <a:lvl5pP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a:solidFill>
                  <a:srgbClr val="000000"/>
                </a:solidFill>
                <a:latin typeface="Calibri" charset="0"/>
                <a:ea typeface="ＭＳ Ｐゴシック" charset="0"/>
                <a:cs typeface="Microsoft YaHei" charset="0"/>
              </a:defRPr>
            </a:lvl9pPr>
          </a:lstStyle>
          <a:p>
            <a:pPr marL="94943" indent="0" defTabSz="407103">
              <a:lnSpc>
                <a:spcPct val="80000"/>
              </a:lnSpc>
              <a:spcAft>
                <a:spcPts val="1282"/>
              </a:spcAft>
              <a:buClr>
                <a:srgbClr val="000000"/>
              </a:buClr>
              <a:buSzPct val="45000"/>
              <a:defRPr/>
            </a:pPr>
            <a:r>
              <a:rPr lang="es-ES" sz="2500" b="1" dirty="0">
                <a:solidFill>
                  <a:srgbClr val="000090"/>
                </a:solidFill>
                <a:latin typeface="Arial" charset="0"/>
              </a:rPr>
              <a:t>Universidad </a:t>
            </a:r>
            <a:r>
              <a:rPr lang="es-ES" sz="2500" b="1" dirty="0" err="1">
                <a:solidFill>
                  <a:srgbClr val="000090"/>
                </a:solidFill>
                <a:latin typeface="Arial" charset="0"/>
              </a:rPr>
              <a:t>Unilasallista</a:t>
            </a:r>
            <a:r>
              <a:rPr lang="es-ES" sz="2500" b="1" dirty="0">
                <a:solidFill>
                  <a:srgbClr val="000090"/>
                </a:solidFill>
                <a:latin typeface="Arial" charset="0"/>
              </a:rPr>
              <a:t> (2 plazas)</a:t>
            </a:r>
          </a:p>
          <a:p>
            <a:pPr defTabSz="407103">
              <a:lnSpc>
                <a:spcPct val="80000"/>
              </a:lnSpc>
              <a:spcAft>
                <a:spcPts val="1282"/>
              </a:spcAft>
              <a:buClr>
                <a:srgbClr val="000000"/>
              </a:buClr>
              <a:buSzPct val="45000"/>
              <a:buFont typeface="Wingdings" charset="0"/>
              <a:buChar char=""/>
              <a:defRPr/>
            </a:pPr>
            <a:r>
              <a:rPr lang="es-ES" sz="2177" dirty="0">
                <a:solidFill>
                  <a:srgbClr val="008000"/>
                </a:solidFill>
                <a:latin typeface="Arial" charset="0"/>
              </a:rPr>
              <a:t>Veterinaria </a:t>
            </a:r>
            <a:r>
              <a:rPr lang="es-ES" sz="2177" dirty="0">
                <a:solidFill>
                  <a:schemeClr val="tx1"/>
                </a:solidFill>
                <a:latin typeface="Arial" charset="0"/>
              </a:rPr>
              <a:t>/ </a:t>
            </a:r>
            <a:r>
              <a:rPr lang="es-ES" sz="2177" dirty="0">
                <a:solidFill>
                  <a:srgbClr val="C00000"/>
                </a:solidFill>
                <a:latin typeface="Arial" charset="0"/>
              </a:rPr>
              <a:t>CYTA</a:t>
            </a: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94943" indent="0" defTabSz="407103">
              <a:lnSpc>
                <a:spcPct val="80000"/>
              </a:lnSpc>
              <a:spcAft>
                <a:spcPts val="1282"/>
              </a:spcAft>
              <a:buClr>
                <a:srgbClr val="000000"/>
              </a:buClr>
              <a:buSzPct val="45000"/>
              <a:defRPr/>
            </a:pPr>
            <a:endParaRPr lang="es-ES" sz="2400" b="1" dirty="0">
              <a:solidFill>
                <a:srgbClr val="000090"/>
              </a:solidFill>
              <a:latin typeface="Arial" charset="0"/>
            </a:endParaRPr>
          </a:p>
          <a:p>
            <a:pPr marL="94943" indent="0" defTabSz="407103">
              <a:lnSpc>
                <a:spcPct val="80000"/>
              </a:lnSpc>
              <a:spcAft>
                <a:spcPts val="1282"/>
              </a:spcAft>
              <a:buClr>
                <a:srgbClr val="000000"/>
              </a:buClr>
              <a:buSzPct val="45000"/>
              <a:defRPr/>
            </a:pPr>
            <a:endParaRPr lang="es-ES" sz="2177" b="1" dirty="0">
              <a:latin typeface="Arial" charset="0"/>
            </a:endParaRPr>
          </a:p>
          <a:p>
            <a:pPr marL="389843" indent="-280513" defTabSz="407103">
              <a:lnSpc>
                <a:spcPct val="80000"/>
              </a:lnSpc>
              <a:spcAft>
                <a:spcPts val="1282"/>
              </a:spcAft>
              <a:buSzPct val="45000"/>
              <a:defRPr/>
            </a:pPr>
            <a:endParaRPr lang="es-ES" dirty="0">
              <a:latin typeface="Arial" charset="0"/>
            </a:endParaRPr>
          </a:p>
        </p:txBody>
      </p:sp>
      <p:pic>
        <p:nvPicPr>
          <p:cNvPr id="1026" name="Picture 2" descr="Unilasallista virtual">
            <a:extLst>
              <a:ext uri="{FF2B5EF4-FFF2-40B4-BE49-F238E27FC236}">
                <a16:creationId xmlns:a16="http://schemas.microsoft.com/office/drawing/2014/main" id="{25D23B3A-54D4-9BA7-03F3-EA3576538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645" y="708406"/>
            <a:ext cx="2623787" cy="147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9452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arjetas de felicitación «Bandera del mapa de mexico» de CacaoDesigns |  Redbubble">
            <a:extLst>
              <a:ext uri="{FF2B5EF4-FFF2-40B4-BE49-F238E27FC236}">
                <a16:creationId xmlns:a16="http://schemas.microsoft.com/office/drawing/2014/main" id="{112152FE-41FE-9D7E-46AC-5FDDAC7E85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00" b="27951"/>
          <a:stretch/>
        </p:blipFill>
        <p:spPr bwMode="auto">
          <a:xfrm>
            <a:off x="5569212" y="3717032"/>
            <a:ext cx="3539292" cy="2328822"/>
          </a:xfrm>
          <a:prstGeom prst="rect">
            <a:avLst/>
          </a:prstGeom>
          <a:noFill/>
          <a:extLst>
            <a:ext uri="{909E8E84-426E-40DD-AFC4-6F175D3DCCD1}">
              <a14:hiddenFill xmlns:a14="http://schemas.microsoft.com/office/drawing/2010/main">
                <a:solidFill>
                  <a:srgbClr val="FFFFFF"/>
                </a:solidFill>
              </a14:hiddenFill>
            </a:ext>
          </a:extLst>
        </p:spPr>
      </p:pic>
      <p:sp>
        <p:nvSpPr>
          <p:cNvPr id="45058" name="Text Box 1">
            <a:extLst>
              <a:ext uri="{FF2B5EF4-FFF2-40B4-BE49-F238E27FC236}">
                <a16:creationId xmlns:a16="http://schemas.microsoft.com/office/drawing/2014/main" id="{D2CD2A80-47F1-15EA-DE24-2FC5787CF19C}"/>
              </a:ext>
            </a:extLst>
          </p:cNvPr>
          <p:cNvSpPr txBox="1">
            <a:spLocks noChangeArrowheads="1"/>
          </p:cNvSpPr>
          <p:nvPr/>
        </p:nvSpPr>
        <p:spPr bwMode="auto">
          <a:xfrm>
            <a:off x="389836" y="410508"/>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panose="020F0502020204030204" pitchFamily="34" charset="0"/>
                <a:ea typeface="MS PGothic" panose="020B0600070205080204" pitchFamily="34" charset="-128"/>
              </a:defRPr>
            </a:lvl9pPr>
          </a:lstStyle>
          <a:p>
            <a:pPr algn="ctr" eaLnBrk="1" hangingPunct="1">
              <a:buSzPct val="45000"/>
            </a:pPr>
            <a:r>
              <a:rPr lang="es-ES" altLang="es-ES" sz="4445" b="1" dirty="0">
                <a:solidFill>
                  <a:srgbClr val="C00000"/>
                </a:solidFill>
              </a:rPr>
              <a:t>MÉXICO</a:t>
            </a:r>
          </a:p>
        </p:txBody>
      </p:sp>
      <p:sp>
        <p:nvSpPr>
          <p:cNvPr id="45059" name="Text Box 2">
            <a:extLst>
              <a:ext uri="{FF2B5EF4-FFF2-40B4-BE49-F238E27FC236}">
                <a16:creationId xmlns:a16="http://schemas.microsoft.com/office/drawing/2014/main" id="{6E3733D4-4EF4-78B7-FB6A-81B76BF61A59}"/>
              </a:ext>
            </a:extLst>
          </p:cNvPr>
          <p:cNvSpPr txBox="1">
            <a:spLocks noChangeArrowheads="1"/>
          </p:cNvSpPr>
          <p:nvPr/>
        </p:nvSpPr>
        <p:spPr bwMode="auto">
          <a:xfrm>
            <a:off x="359281" y="1196752"/>
            <a:ext cx="7381072" cy="48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430213" indent="-306388">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1pPr>
            <a:lvl2pPr marL="742950" indent="-28575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2pPr>
            <a:lvl3pPr marL="11430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3pPr>
            <a:lvl4pPr marL="16002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4pPr>
            <a:lvl5pPr marL="2057400" indent="-228600">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5pPr>
            <a:lvl6pPr marL="25146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6pPr>
            <a:lvl7pPr marL="29718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7pPr>
            <a:lvl8pPr marL="34290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8pPr>
            <a:lvl9pPr marL="3886200" indent="-228600" defTabSz="447675" eaLnBrk="0" fontAlgn="base" hangingPunct="0">
              <a:spcBef>
                <a:spcPct val="0"/>
              </a:spcBef>
              <a:spcAft>
                <a:spcPct val="0"/>
              </a:spcAft>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chemeClr val="bg1"/>
                </a:solidFill>
                <a:latin typeface="Calibri" panose="020F0502020204030204" pitchFamily="34" charset="0"/>
                <a:ea typeface="MS PGothic" panose="020B0600070205080204" pitchFamily="34" charset="-128"/>
              </a:defRPr>
            </a:lvl9pPr>
          </a:lstStyle>
          <a:p>
            <a:pPr>
              <a:lnSpc>
                <a:spcPct val="80000"/>
              </a:lnSpc>
              <a:spcAft>
                <a:spcPts val="1282"/>
              </a:spcAft>
              <a:buSzPct val="45000"/>
            </a:pPr>
            <a:endParaRPr lang="es-ES" altLang="es-ES" sz="1089" dirty="0">
              <a:solidFill>
                <a:srgbClr val="000000"/>
              </a:solidFill>
              <a:latin typeface="Arial" panose="020B0604020202020204" pitchFamily="34" charset="0"/>
            </a:endParaRPr>
          </a:p>
          <a:p>
            <a:pPr>
              <a:lnSpc>
                <a:spcPct val="80000"/>
              </a:lnSpc>
              <a:spcAft>
                <a:spcPts val="1282"/>
              </a:spcAft>
              <a:buSzPct val="45000"/>
            </a:pPr>
            <a:endParaRPr lang="es-ES" altLang="es-ES" sz="1270" dirty="0">
              <a:solidFill>
                <a:srgbClr val="000000"/>
              </a:solidFill>
              <a:latin typeface="Arial" panose="020B0604020202020204" pitchFamily="34" charset="0"/>
            </a:endParaRPr>
          </a:p>
          <a:p>
            <a:pPr>
              <a:lnSpc>
                <a:spcPct val="80000"/>
              </a:lnSpc>
              <a:spcAft>
                <a:spcPts val="1282"/>
              </a:spcAft>
              <a:buClr>
                <a:srgbClr val="000000"/>
              </a:buClr>
              <a:buSzPct val="45000"/>
            </a:pPr>
            <a:r>
              <a:rPr lang="es-ES" altLang="es-ES" sz="2500" b="1" dirty="0">
                <a:solidFill>
                  <a:srgbClr val="000090"/>
                </a:solidFill>
                <a:latin typeface="Arial" panose="020B0604020202020204" pitchFamily="34" charset="0"/>
              </a:rPr>
              <a:t>Universidad Autónoma del Estado de México (2 plazas)</a:t>
            </a:r>
          </a:p>
          <a:p>
            <a:pPr>
              <a:lnSpc>
                <a:spcPct val="80000"/>
              </a:lnSpc>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 </a:t>
            </a:r>
            <a:r>
              <a:rPr lang="es-ES" altLang="es-ES" sz="2000" dirty="0">
                <a:solidFill>
                  <a:srgbClr val="008000"/>
                </a:solidFill>
                <a:latin typeface="Arial" panose="020B0604020202020204" pitchFamily="34" charset="0"/>
              </a:rPr>
              <a:t>Veterinaria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http://dep.uaemex.mx/curricular/sitio_/index.php</a:t>
            </a:r>
          </a:p>
          <a:p>
            <a:pPr>
              <a:lnSpc>
                <a:spcPct val="80000"/>
              </a:lnSpc>
              <a:spcAft>
                <a:spcPts val="1282"/>
              </a:spcAft>
              <a:buClr>
                <a:srgbClr val="000000"/>
              </a:buClr>
              <a:buSzPct val="45000"/>
              <a:buFont typeface="Wingdings" panose="05000000000000000000" pitchFamily="2" charset="2"/>
              <a:buChar char=""/>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buFont typeface="Wingdings" panose="05000000000000000000" pitchFamily="2" charset="2"/>
              <a:buChar char=""/>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buFont typeface="Wingdings" panose="05000000000000000000" pitchFamily="2" charset="2"/>
              <a:buChar char=""/>
            </a:pPr>
            <a:endParaRPr lang="es-ES" altLang="es-ES" sz="2000" dirty="0">
              <a:solidFill>
                <a:srgbClr val="000000"/>
              </a:solidFill>
              <a:latin typeface="Arial" panose="020B0604020202020204" pitchFamily="34" charset="0"/>
            </a:endParaRPr>
          </a:p>
          <a:p>
            <a:pPr>
              <a:lnSpc>
                <a:spcPct val="80000"/>
              </a:lnSpc>
              <a:spcAft>
                <a:spcPts val="1282"/>
              </a:spcAft>
              <a:buClr>
                <a:srgbClr val="000000"/>
              </a:buClr>
              <a:buSzPct val="45000"/>
            </a:pPr>
            <a:r>
              <a:rPr lang="es-ES" altLang="es-ES" sz="2500" b="1" dirty="0">
                <a:solidFill>
                  <a:srgbClr val="000090"/>
                </a:solidFill>
                <a:latin typeface="Arial" panose="020B0604020202020204" pitchFamily="34" charset="0"/>
              </a:rPr>
              <a:t>Universidad de Querétaro (1 plaza) </a:t>
            </a:r>
          </a:p>
          <a:p>
            <a:pPr>
              <a:lnSpc>
                <a:spcPct val="80000"/>
              </a:lnSpc>
              <a:spcAft>
                <a:spcPts val="1282"/>
              </a:spcAft>
              <a:buClr>
                <a:srgbClr val="000000"/>
              </a:buClr>
              <a:buSzPct val="45000"/>
              <a:buFont typeface="Wingdings" panose="05000000000000000000" pitchFamily="2" charset="2"/>
              <a:buChar char=""/>
            </a:pPr>
            <a:r>
              <a:rPr lang="es-ES" altLang="es-ES" sz="2000" dirty="0">
                <a:solidFill>
                  <a:srgbClr val="008000"/>
                </a:solidFill>
                <a:latin typeface="Arial" panose="020B0604020202020204" pitchFamily="34" charset="0"/>
              </a:rPr>
              <a:t>Veterinaria</a:t>
            </a:r>
          </a:p>
          <a:p>
            <a:pPr>
              <a:lnSpc>
                <a:spcPct val="80000"/>
              </a:lnSpc>
              <a:spcAft>
                <a:spcPts val="1282"/>
              </a:spcAft>
              <a:buClr>
                <a:srgbClr val="000000"/>
              </a:buClr>
              <a:buSzPct val="45000"/>
            </a:pPr>
            <a:r>
              <a:rPr lang="es-ES" altLang="es-ES" sz="2000" dirty="0">
                <a:solidFill>
                  <a:srgbClr val="000000"/>
                </a:solidFill>
                <a:latin typeface="Arial" panose="020B0604020202020204" pitchFamily="34" charset="0"/>
              </a:rPr>
              <a:t>	http://fcn.uaq.mx/lcn/</a:t>
            </a:r>
          </a:p>
          <a:p>
            <a:pPr>
              <a:lnSpc>
                <a:spcPct val="80000"/>
              </a:lnSpc>
              <a:spcAft>
                <a:spcPts val="1282"/>
              </a:spcAft>
              <a:buSzPct val="45000"/>
            </a:pPr>
            <a:endParaRPr lang="es-ES" altLang="es-ES" sz="1361" dirty="0">
              <a:solidFill>
                <a:srgbClr val="000000"/>
              </a:solidFill>
              <a:latin typeface="Arial" panose="020B0604020202020204" pitchFamily="34" charset="0"/>
            </a:endParaRPr>
          </a:p>
          <a:p>
            <a:pPr>
              <a:lnSpc>
                <a:spcPct val="80000"/>
              </a:lnSpc>
              <a:spcAft>
                <a:spcPts val="1282"/>
              </a:spcAft>
              <a:buSzPct val="45000"/>
            </a:pPr>
            <a:endParaRPr lang="es-ES" altLang="es-ES" sz="1361" dirty="0">
              <a:solidFill>
                <a:srgbClr val="000000"/>
              </a:solidFill>
              <a:latin typeface="Arial" panose="020B0604020202020204" pitchFamily="34" charset="0"/>
            </a:endParaRPr>
          </a:p>
        </p:txBody>
      </p:sp>
      <p:pic>
        <p:nvPicPr>
          <p:cNvPr id="45060" name="Picture 4">
            <a:extLst>
              <a:ext uri="{FF2B5EF4-FFF2-40B4-BE49-F238E27FC236}">
                <a16:creationId xmlns:a16="http://schemas.microsoft.com/office/drawing/2014/main" id="{FE226466-CEAB-01C6-653F-BCC0FD6A8E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338583"/>
            <a:ext cx="1247949" cy="105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a:extLst>
              <a:ext uri="{FF2B5EF4-FFF2-40B4-BE49-F238E27FC236}">
                <a16:creationId xmlns:a16="http://schemas.microsoft.com/office/drawing/2014/main" id="{86F43EC8-5548-5526-028E-172462E88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5157192"/>
            <a:ext cx="1008112" cy="128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00100" y="3714752"/>
            <a:ext cx="5987008" cy="1252728"/>
          </a:xfrm>
        </p:spPr>
        <p:txBody>
          <a:bodyPr/>
          <a:lstStyle/>
          <a:p>
            <a:r>
              <a:rPr lang="es-ES" dirty="0"/>
              <a:t>PROGRAMA K-107</a:t>
            </a:r>
          </a:p>
        </p:txBody>
      </p:sp>
      <p:sp>
        <p:nvSpPr>
          <p:cNvPr id="6" name="5 Rectángulo redondeado"/>
          <p:cNvSpPr/>
          <p:nvPr/>
        </p:nvSpPr>
        <p:spPr>
          <a:xfrm>
            <a:off x="1403648" y="1458472"/>
            <a:ext cx="6264696" cy="36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400" b="1" dirty="0"/>
              <a:t>PROGRAMA</a:t>
            </a:r>
          </a:p>
          <a:p>
            <a:pPr algn="ctr"/>
            <a:r>
              <a:rPr lang="es-ES" sz="6400" b="1" dirty="0"/>
              <a:t>UCO-GLOBAL</a:t>
            </a:r>
          </a:p>
          <a:p>
            <a:pPr algn="ctr"/>
            <a:r>
              <a:rPr lang="es-ES" sz="6400" b="1" dirty="0"/>
              <a:t>EEUU+CANADÁ</a:t>
            </a:r>
          </a:p>
          <a:p>
            <a:pPr algn="ctr"/>
            <a:r>
              <a:rPr lang="es-ES" sz="4000" b="1" dirty="0"/>
              <a:t>(Grado)</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249518"/>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5" name="CuadroTexto 4">
            <a:extLst>
              <a:ext uri="{FF2B5EF4-FFF2-40B4-BE49-F238E27FC236}">
                <a16:creationId xmlns:a16="http://schemas.microsoft.com/office/drawing/2014/main" id="{F19D709C-EF48-B9D0-2225-07850ADEAE04}"/>
              </a:ext>
            </a:extLst>
          </p:cNvPr>
          <p:cNvSpPr txBox="1"/>
          <p:nvPr/>
        </p:nvSpPr>
        <p:spPr>
          <a:xfrm>
            <a:off x="1254824" y="5949280"/>
            <a:ext cx="6693865" cy="630647"/>
          </a:xfrm>
          <a:prstGeom prst="rect">
            <a:avLst/>
          </a:prstGeom>
          <a:noFill/>
        </p:spPr>
        <p:txBody>
          <a:bodyPr wrap="square">
            <a:spAutoFit/>
          </a:bodyPr>
          <a:lstStyle/>
          <a:p>
            <a:r>
              <a:rPr lang="es-ES" dirty="0"/>
              <a:t>http://www.uco.es/internacional/movilidad/es/movilidad-de-estudios-2024-2025-y-practicas-2023-2024-en-ee-uu-y-canada</a:t>
            </a:r>
          </a:p>
        </p:txBody>
      </p:sp>
    </p:spTree>
    <p:extLst>
      <p:ext uri="{BB962C8B-B14F-4D97-AF65-F5344CB8AC3E}">
        <p14:creationId xmlns:p14="http://schemas.microsoft.com/office/powerpoint/2010/main" val="612641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usa country national flag map shape illustration - 34879936">
            <a:extLst>
              <a:ext uri="{FF2B5EF4-FFF2-40B4-BE49-F238E27FC236}">
                <a16:creationId xmlns:a16="http://schemas.microsoft.com/office/drawing/2014/main" id="{77E84689-E0AF-B0BE-0172-8DD61572AC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0961" y="312841"/>
            <a:ext cx="4397760" cy="263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
            <a:extLst>
              <a:ext uri="{FF2B5EF4-FFF2-40B4-BE49-F238E27FC236}">
                <a16:creationId xmlns:a16="http://schemas.microsoft.com/office/drawing/2014/main" id="{F9DAD124-FB96-4655-92DA-7AF803D3959F}"/>
              </a:ext>
            </a:extLst>
          </p:cNvPr>
          <p:cNvSpPr txBox="1">
            <a:spLocks noChangeArrowheads="1"/>
          </p:cNvSpPr>
          <p:nvPr/>
        </p:nvSpPr>
        <p:spPr bwMode="auto">
          <a:xfrm>
            <a:off x="-783359" y="88164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14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686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58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30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ctr" eaLnBrk="1" hangingPunct="1">
              <a:buClrTx/>
              <a:buSzPct val="45000"/>
              <a:buFontTx/>
              <a:buNone/>
            </a:pPr>
            <a:r>
              <a:rPr lang="es-ES" altLang="es-ES" sz="4445" b="1">
                <a:solidFill>
                  <a:srgbClr val="C00000"/>
                </a:solidFill>
                <a:ea typeface="Microsoft YaHei" panose="020B0503020204020204" pitchFamily="34" charset="-122"/>
              </a:rPr>
              <a:t>EEUU</a:t>
            </a:r>
          </a:p>
        </p:txBody>
      </p:sp>
      <p:sp>
        <p:nvSpPr>
          <p:cNvPr id="46084" name="Text Box 2">
            <a:extLst>
              <a:ext uri="{FF2B5EF4-FFF2-40B4-BE49-F238E27FC236}">
                <a16:creationId xmlns:a16="http://schemas.microsoft.com/office/drawing/2014/main" id="{1D8F25A0-6CC2-21F7-FE49-41BE4B3C76F0}"/>
              </a:ext>
            </a:extLst>
          </p:cNvPr>
          <p:cNvSpPr txBox="1">
            <a:spLocks noChangeArrowheads="1"/>
          </p:cNvSpPr>
          <p:nvPr/>
        </p:nvSpPr>
        <p:spPr bwMode="auto">
          <a:xfrm>
            <a:off x="718561" y="2318761"/>
            <a:ext cx="7184160" cy="48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lstStyle>
            <a:lvl1pPr marL="103188">
              <a:spcBef>
                <a:spcPts val="2200"/>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400">
                <a:solidFill>
                  <a:srgbClr val="174576"/>
                </a:solidFill>
                <a:latin typeface="Corbel" panose="020B0503020204020204" pitchFamily="34" charset="0"/>
                <a:ea typeface="MS PGothic" panose="020B0600070205080204" pitchFamily="34" charset="-128"/>
              </a:defRPr>
            </a:lvl1pPr>
            <a:lvl2pPr marL="742950" indent="-28575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200">
                <a:solidFill>
                  <a:srgbClr val="174576"/>
                </a:solidFill>
                <a:latin typeface="Corbel" panose="020B0503020204020204" pitchFamily="34" charset="0"/>
                <a:ea typeface="MS PGothic" panose="020B0600070205080204" pitchFamily="34" charset="-128"/>
              </a:defRPr>
            </a:lvl2pPr>
            <a:lvl3pPr marL="1143000" indent="-22860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3pPr>
            <a:lvl4pPr marL="1600200" indent="-22860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4pPr>
            <a:lvl5pPr marL="2057400" indent="-228600">
              <a:spcBef>
                <a:spcPts val="663"/>
              </a:spcBef>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5pPr>
            <a:lvl6pPr marL="25146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6pPr>
            <a:lvl7pPr marL="29718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7pPr>
            <a:lvl8pPr marL="34290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8pPr>
            <a:lvl9pPr marL="3886200" indent="-228600" defTabSz="447675" eaLnBrk="0" fontAlgn="base" hangingPunct="0">
              <a:spcBef>
                <a:spcPts val="663"/>
              </a:spcBef>
              <a:spcAft>
                <a:spcPct val="0"/>
              </a:spcAft>
              <a:buClr>
                <a:schemeClr val="accent1"/>
              </a:buClr>
              <a:buSzPct val="90000"/>
              <a:buFont typeface="Wingdings 2" panose="05020102010507070707" pitchFamily="18" charset="2"/>
              <a:buChar char=""/>
              <a:tabLst>
                <a:tab pos="415925" algn="l"/>
                <a:tab pos="863600" algn="l"/>
                <a:tab pos="1312863" algn="l"/>
                <a:tab pos="1762125" algn="l"/>
                <a:tab pos="2211388" algn="l"/>
                <a:tab pos="2660650" algn="l"/>
                <a:tab pos="3109913" algn="l"/>
                <a:tab pos="3559175" algn="l"/>
                <a:tab pos="4008438" algn="l"/>
                <a:tab pos="4457700" algn="l"/>
                <a:tab pos="4906963" algn="l"/>
                <a:tab pos="5356225" algn="l"/>
                <a:tab pos="5805488" algn="l"/>
                <a:tab pos="6254750" algn="l"/>
                <a:tab pos="6704013" algn="l"/>
                <a:tab pos="7153275" algn="l"/>
                <a:tab pos="7602538" algn="l"/>
                <a:tab pos="8051800" algn="l"/>
                <a:tab pos="8501063" algn="l"/>
                <a:tab pos="8950325" algn="l"/>
                <a:tab pos="9399588" algn="l"/>
              </a:tabLst>
              <a:defRPr sz="2000">
                <a:solidFill>
                  <a:srgbClr val="174576"/>
                </a:solidFill>
                <a:latin typeface="Corbel" panose="020B0503020204020204" pitchFamily="34" charset="0"/>
                <a:ea typeface="MS PGothic" panose="020B0600070205080204" pitchFamily="34" charset="-128"/>
              </a:defRPr>
            </a:lvl9pPr>
          </a:lstStyle>
          <a:p>
            <a:pPr>
              <a:lnSpc>
                <a:spcPct val="80000"/>
              </a:lnSpc>
              <a:spcBef>
                <a:spcPct val="0"/>
              </a:spcBef>
              <a:spcAft>
                <a:spcPts val="1282"/>
              </a:spcAft>
              <a:buClr>
                <a:srgbClr val="000000"/>
              </a:buClr>
              <a:buSzPct val="45000"/>
              <a:buNone/>
            </a:pPr>
            <a:r>
              <a:rPr lang="es-ES" altLang="es-ES" sz="2177" b="1" dirty="0">
                <a:solidFill>
                  <a:srgbClr val="000090"/>
                </a:solidFill>
                <a:latin typeface="Arial" panose="020B0604020202020204" pitchFamily="34" charset="0"/>
              </a:rPr>
              <a:t>Texas A&amp;M </a:t>
            </a:r>
            <a:r>
              <a:rPr lang="es-ES" altLang="es-ES" sz="2177" b="1" dirty="0" err="1">
                <a:solidFill>
                  <a:srgbClr val="000090"/>
                </a:solidFill>
                <a:latin typeface="Arial" panose="020B0604020202020204" pitchFamily="34" charset="0"/>
              </a:rPr>
              <a:t>University</a:t>
            </a:r>
            <a:r>
              <a:rPr lang="es-ES" altLang="es-ES" sz="2177" b="1" dirty="0">
                <a:solidFill>
                  <a:srgbClr val="000090"/>
                </a:solidFill>
                <a:latin typeface="Arial" panose="020B0604020202020204" pitchFamily="34" charset="0"/>
              </a:rPr>
              <a:t> (2 plazas)</a:t>
            </a:r>
          </a:p>
          <a:p>
            <a:pPr>
              <a:lnSpc>
                <a:spcPct val="80000"/>
              </a:lnSpc>
              <a:spcBef>
                <a:spcPct val="0"/>
              </a:spcBef>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 Veterinaria</a:t>
            </a:r>
          </a:p>
          <a:p>
            <a:pPr>
              <a:spcBef>
                <a:spcPct val="0"/>
              </a:spcBef>
              <a:buClr>
                <a:srgbClr val="000000"/>
              </a:buClr>
              <a:buSzPct val="100000"/>
              <a:buFont typeface="Times New Roman" panose="02020603050405020304" pitchFamily="18" charset="0"/>
              <a:buNone/>
            </a:pPr>
            <a:r>
              <a:rPr lang="es-ES" altLang="es-ES" sz="2177" dirty="0">
                <a:solidFill>
                  <a:schemeClr val="tx1"/>
                </a:solidFill>
                <a:latin typeface="Calibri" panose="020F0502020204030204" pitchFamily="34" charset="0"/>
              </a:rPr>
              <a:t>TOEFL </a:t>
            </a:r>
            <a:r>
              <a:rPr lang="es-ES" altLang="es-ES" sz="2177" dirty="0" err="1">
                <a:solidFill>
                  <a:schemeClr val="tx1"/>
                </a:solidFill>
                <a:latin typeface="Calibri" panose="020F0502020204030204" pitchFamily="34" charset="0"/>
              </a:rPr>
              <a:t>Ibt</a:t>
            </a:r>
            <a:r>
              <a:rPr lang="es-ES" altLang="es-ES" sz="2177" dirty="0">
                <a:solidFill>
                  <a:schemeClr val="tx1"/>
                </a:solidFill>
                <a:latin typeface="Calibri" panose="020F0502020204030204" pitchFamily="34" charset="0"/>
              </a:rPr>
              <a:t> (80 o superior); TOEFL </a:t>
            </a:r>
            <a:r>
              <a:rPr lang="es-ES" altLang="es-ES" sz="2177" dirty="0" err="1">
                <a:solidFill>
                  <a:schemeClr val="tx1"/>
                </a:solidFill>
                <a:latin typeface="Calibri" panose="020F0502020204030204" pitchFamily="34" charset="0"/>
              </a:rPr>
              <a:t>Paper</a:t>
            </a:r>
            <a:r>
              <a:rPr lang="es-ES" altLang="es-ES" sz="2177" dirty="0">
                <a:solidFill>
                  <a:schemeClr val="tx1"/>
                </a:solidFill>
                <a:latin typeface="Calibri" panose="020F0502020204030204" pitchFamily="34" charset="0"/>
              </a:rPr>
              <a:t> </a:t>
            </a:r>
            <a:r>
              <a:rPr lang="es-ES" altLang="es-ES" sz="2177" dirty="0" err="1">
                <a:solidFill>
                  <a:schemeClr val="tx1"/>
                </a:solidFill>
                <a:latin typeface="Calibri" panose="020F0502020204030204" pitchFamily="34" charset="0"/>
              </a:rPr>
              <a:t>based</a:t>
            </a:r>
            <a:r>
              <a:rPr lang="es-ES" altLang="es-ES" sz="2177" dirty="0">
                <a:solidFill>
                  <a:schemeClr val="tx1"/>
                </a:solidFill>
                <a:latin typeface="Calibri" panose="020F0502020204030204" pitchFamily="34" charset="0"/>
              </a:rPr>
              <a:t> (500 o superior); IELTS (6.0 o superior). </a:t>
            </a:r>
          </a:p>
          <a:p>
            <a:pPr>
              <a:spcBef>
                <a:spcPct val="0"/>
              </a:spcBef>
              <a:buClr>
                <a:srgbClr val="000000"/>
              </a:buClr>
              <a:buSzPct val="100000"/>
              <a:buFont typeface="Times New Roman" panose="02020603050405020304" pitchFamily="18" charset="0"/>
              <a:buNone/>
            </a:pPr>
            <a:endParaRPr lang="es-ES" altLang="es-ES" sz="2177" dirty="0">
              <a:solidFill>
                <a:schemeClr val="tx1"/>
              </a:solidFill>
              <a:latin typeface="Calibri" panose="020F0502020204030204" pitchFamily="34" charset="0"/>
            </a:endParaRPr>
          </a:p>
          <a:p>
            <a:pPr>
              <a:lnSpc>
                <a:spcPct val="80000"/>
              </a:lnSpc>
              <a:spcBef>
                <a:spcPct val="0"/>
              </a:spcBef>
              <a:spcAft>
                <a:spcPts val="1282"/>
              </a:spcAft>
              <a:buClr>
                <a:srgbClr val="000000"/>
              </a:buClr>
              <a:buSzPct val="45000"/>
              <a:buNone/>
            </a:pPr>
            <a:r>
              <a:rPr lang="es-ES" altLang="es-ES" sz="2177" b="1" dirty="0">
                <a:solidFill>
                  <a:srgbClr val="000090"/>
                </a:solidFill>
                <a:latin typeface="Arial" panose="020B0604020202020204" pitchFamily="34" charset="0"/>
              </a:rPr>
              <a:t>Murray </a:t>
            </a:r>
            <a:r>
              <a:rPr lang="es-ES" altLang="es-ES" sz="2177" b="1" dirty="0" err="1">
                <a:solidFill>
                  <a:srgbClr val="000090"/>
                </a:solidFill>
                <a:latin typeface="Arial" panose="020B0604020202020204" pitchFamily="34" charset="0"/>
              </a:rPr>
              <a:t>State</a:t>
            </a:r>
            <a:r>
              <a:rPr lang="es-ES" altLang="es-ES" sz="2177" b="1" dirty="0">
                <a:solidFill>
                  <a:srgbClr val="000090"/>
                </a:solidFill>
                <a:latin typeface="Arial" panose="020B0604020202020204" pitchFamily="34" charset="0"/>
              </a:rPr>
              <a:t> </a:t>
            </a:r>
            <a:r>
              <a:rPr lang="es-ES" altLang="es-ES" sz="2177" b="1" dirty="0" err="1">
                <a:solidFill>
                  <a:srgbClr val="000090"/>
                </a:solidFill>
                <a:latin typeface="Arial" panose="020B0604020202020204" pitchFamily="34" charset="0"/>
              </a:rPr>
              <a:t>University</a:t>
            </a:r>
            <a:r>
              <a:rPr lang="es-ES" altLang="es-ES" sz="2177" b="1">
                <a:solidFill>
                  <a:srgbClr val="000090"/>
                </a:solidFill>
                <a:latin typeface="Arial" panose="020B0604020202020204" pitchFamily="34" charset="0"/>
              </a:rPr>
              <a:t> (1 plaza)</a:t>
            </a:r>
            <a:endParaRPr lang="es-ES" altLang="es-ES" sz="2177" b="1" dirty="0">
              <a:solidFill>
                <a:srgbClr val="000090"/>
              </a:solidFill>
              <a:latin typeface="Arial" panose="020B0604020202020204" pitchFamily="34" charset="0"/>
            </a:endParaRPr>
          </a:p>
          <a:p>
            <a:pPr>
              <a:lnSpc>
                <a:spcPct val="80000"/>
              </a:lnSpc>
              <a:spcBef>
                <a:spcPct val="0"/>
              </a:spcBef>
              <a:spcAft>
                <a:spcPts val="1282"/>
              </a:spcAft>
              <a:buClr>
                <a:srgbClr val="000000"/>
              </a:buClr>
              <a:buSzPct val="45000"/>
              <a:buFont typeface="Wingdings" panose="05000000000000000000" pitchFamily="2" charset="2"/>
              <a:buChar char=""/>
            </a:pPr>
            <a:r>
              <a:rPr lang="es-ES" altLang="es-ES" sz="2177" dirty="0">
                <a:solidFill>
                  <a:srgbClr val="008000"/>
                </a:solidFill>
                <a:latin typeface="Arial" panose="020B0604020202020204" pitchFamily="34" charset="0"/>
              </a:rPr>
              <a:t> Veterinaria (excepto asignaturas clínicas)</a:t>
            </a:r>
          </a:p>
          <a:p>
            <a:pPr>
              <a:spcBef>
                <a:spcPct val="0"/>
              </a:spcBef>
              <a:buClr>
                <a:srgbClr val="000000"/>
              </a:buClr>
              <a:buSzPct val="100000"/>
              <a:buFont typeface="Times New Roman" panose="02020603050405020304" pitchFamily="18" charset="0"/>
              <a:buNone/>
            </a:pPr>
            <a:r>
              <a:rPr lang="es-ES" altLang="es-ES" sz="2177" dirty="0">
                <a:solidFill>
                  <a:schemeClr val="tx1"/>
                </a:solidFill>
                <a:latin typeface="Calibri" panose="020F0502020204030204" pitchFamily="34" charset="0"/>
              </a:rPr>
              <a:t>TOEFL </a:t>
            </a:r>
            <a:r>
              <a:rPr lang="es-ES" altLang="es-ES" sz="2177" dirty="0" err="1">
                <a:solidFill>
                  <a:schemeClr val="tx1"/>
                </a:solidFill>
                <a:latin typeface="Calibri" panose="020F0502020204030204" pitchFamily="34" charset="0"/>
              </a:rPr>
              <a:t>Ibt</a:t>
            </a:r>
            <a:r>
              <a:rPr lang="es-ES" altLang="es-ES" sz="2177" dirty="0">
                <a:solidFill>
                  <a:schemeClr val="tx1"/>
                </a:solidFill>
                <a:latin typeface="Calibri" panose="020F0502020204030204" pitchFamily="34" charset="0"/>
              </a:rPr>
              <a:t> (61 o superior); TOEFL </a:t>
            </a:r>
            <a:r>
              <a:rPr lang="es-ES" altLang="es-ES" sz="2177" dirty="0" err="1">
                <a:solidFill>
                  <a:schemeClr val="tx1"/>
                </a:solidFill>
                <a:latin typeface="Calibri" panose="020F0502020204030204" pitchFamily="34" charset="0"/>
              </a:rPr>
              <a:t>Paper</a:t>
            </a:r>
            <a:r>
              <a:rPr lang="es-ES" altLang="es-ES" sz="2177" dirty="0">
                <a:solidFill>
                  <a:schemeClr val="tx1"/>
                </a:solidFill>
                <a:latin typeface="Calibri" panose="020F0502020204030204" pitchFamily="34" charset="0"/>
              </a:rPr>
              <a:t> </a:t>
            </a:r>
            <a:r>
              <a:rPr lang="es-ES" altLang="es-ES" sz="2177" dirty="0" err="1">
                <a:solidFill>
                  <a:schemeClr val="tx1"/>
                </a:solidFill>
                <a:latin typeface="Calibri" panose="020F0502020204030204" pitchFamily="34" charset="0"/>
              </a:rPr>
              <a:t>based</a:t>
            </a:r>
            <a:r>
              <a:rPr lang="es-ES" altLang="es-ES" sz="2177" dirty="0">
                <a:solidFill>
                  <a:schemeClr val="tx1"/>
                </a:solidFill>
                <a:latin typeface="Calibri" panose="020F0502020204030204" pitchFamily="34" charset="0"/>
              </a:rPr>
              <a:t> (500 o superior); IELTS (6 o superior), </a:t>
            </a:r>
            <a:r>
              <a:rPr lang="es-ES" altLang="es-ES" sz="2177" dirty="0" err="1">
                <a:solidFill>
                  <a:schemeClr val="tx1"/>
                </a:solidFill>
                <a:latin typeface="Calibri" panose="020F0502020204030204" pitchFamily="34" charset="0"/>
              </a:rPr>
              <a:t>First</a:t>
            </a:r>
            <a:r>
              <a:rPr lang="es-ES" altLang="es-ES" sz="2177" dirty="0">
                <a:solidFill>
                  <a:schemeClr val="tx1"/>
                </a:solidFill>
                <a:latin typeface="Calibri" panose="020F0502020204030204" pitchFamily="34" charset="0"/>
              </a:rPr>
              <a:t> </a:t>
            </a:r>
            <a:r>
              <a:rPr lang="es-ES" altLang="es-ES" sz="2177" dirty="0" err="1">
                <a:solidFill>
                  <a:schemeClr val="tx1"/>
                </a:solidFill>
                <a:latin typeface="Calibri" panose="020F0502020204030204" pitchFamily="34" charset="0"/>
              </a:rPr>
              <a:t>Certificate</a:t>
            </a:r>
            <a:r>
              <a:rPr lang="es-ES" altLang="es-ES" sz="2177" dirty="0">
                <a:solidFill>
                  <a:schemeClr val="tx1"/>
                </a:solidFill>
                <a:latin typeface="Calibri" panose="020F0502020204030204" pitchFamily="34" charset="0"/>
              </a:rPr>
              <a:t> in English (FCE). </a:t>
            </a:r>
          </a:p>
          <a:p>
            <a:pPr>
              <a:spcBef>
                <a:spcPct val="0"/>
              </a:spcBef>
              <a:buClr>
                <a:srgbClr val="000000"/>
              </a:buClr>
              <a:buSzPct val="100000"/>
              <a:buFont typeface="Times New Roman" panose="02020603050405020304" pitchFamily="18" charset="0"/>
              <a:buNone/>
            </a:pPr>
            <a:endParaRPr lang="es-ES" altLang="es-ES" sz="2177" dirty="0">
              <a:solidFill>
                <a:schemeClr val="tx1"/>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00100" y="3714752"/>
            <a:ext cx="5987008" cy="1252728"/>
          </a:xfrm>
        </p:spPr>
        <p:txBody>
          <a:bodyPr/>
          <a:lstStyle/>
          <a:p>
            <a:r>
              <a:rPr lang="es-ES" dirty="0"/>
              <a:t>PROGRAMA K-107</a:t>
            </a:r>
          </a:p>
        </p:txBody>
      </p:sp>
      <p:sp>
        <p:nvSpPr>
          <p:cNvPr id="6" name="5 Rectángulo redondeado"/>
          <p:cNvSpPr/>
          <p:nvPr/>
        </p:nvSpPr>
        <p:spPr>
          <a:xfrm>
            <a:off x="1403648" y="1458472"/>
            <a:ext cx="6264696" cy="36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400" b="1" dirty="0"/>
              <a:t>PROGRAMA</a:t>
            </a:r>
          </a:p>
          <a:p>
            <a:pPr algn="ctr"/>
            <a:r>
              <a:rPr lang="es-ES" sz="6400" b="1" dirty="0"/>
              <a:t>UCO-GLOBAL</a:t>
            </a:r>
          </a:p>
          <a:p>
            <a:pPr algn="ctr"/>
            <a:r>
              <a:rPr lang="es-ES" sz="6400" b="1" dirty="0"/>
              <a:t>ASIA</a:t>
            </a:r>
          </a:p>
          <a:p>
            <a:pPr algn="ctr"/>
            <a:r>
              <a:rPr lang="es-ES" sz="4000" b="1" dirty="0"/>
              <a:t>(Grado)</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249518"/>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5" name="CuadroTexto 4">
            <a:extLst>
              <a:ext uri="{FF2B5EF4-FFF2-40B4-BE49-F238E27FC236}">
                <a16:creationId xmlns:a16="http://schemas.microsoft.com/office/drawing/2014/main" id="{0113B430-3A88-531C-C995-B75FAFA2C66E}"/>
              </a:ext>
            </a:extLst>
          </p:cNvPr>
          <p:cNvSpPr txBox="1"/>
          <p:nvPr/>
        </p:nvSpPr>
        <p:spPr>
          <a:xfrm>
            <a:off x="1655020" y="6064660"/>
            <a:ext cx="6085332" cy="693712"/>
          </a:xfrm>
          <a:prstGeom prst="rect">
            <a:avLst/>
          </a:prstGeom>
          <a:noFill/>
        </p:spPr>
        <p:txBody>
          <a:bodyPr wrap="square">
            <a:spAutoFit/>
          </a:bodyPr>
          <a:lstStyle/>
          <a:p>
            <a:r>
              <a:rPr lang="es-ES" dirty="0"/>
              <a:t>http://www.uco.es/internacional/movilidad/es/movilidad-de-estudios-2024-2025-y-practicas-2023-2024-en-asia</a:t>
            </a:r>
          </a:p>
        </p:txBody>
      </p:sp>
    </p:spTree>
    <p:extLst>
      <p:ext uri="{BB962C8B-B14F-4D97-AF65-F5344CB8AC3E}">
        <p14:creationId xmlns:p14="http://schemas.microsoft.com/office/powerpoint/2010/main" val="2645194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I➤ Asia – Clima, países y localización del continente asiático">
            <a:extLst>
              <a:ext uri="{FF2B5EF4-FFF2-40B4-BE49-F238E27FC236}">
                <a16:creationId xmlns:a16="http://schemas.microsoft.com/office/drawing/2014/main" id="{2FB0F719-E72D-7700-9F82-6DE364E84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1" y="358921"/>
            <a:ext cx="4554720" cy="289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1">
            <a:extLst>
              <a:ext uri="{FF2B5EF4-FFF2-40B4-BE49-F238E27FC236}">
                <a16:creationId xmlns:a16="http://schemas.microsoft.com/office/drawing/2014/main" id="{A70853B1-B060-AB4D-358E-E7BA17887A7D}"/>
              </a:ext>
            </a:extLst>
          </p:cNvPr>
          <p:cNvSpPr txBox="1">
            <a:spLocks noChangeArrowheads="1"/>
          </p:cNvSpPr>
          <p:nvPr/>
        </p:nvSpPr>
        <p:spPr bwMode="auto">
          <a:xfrm>
            <a:off x="2306881" y="1077481"/>
            <a:ext cx="82296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67" rIns="91339" bIns="45667"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14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686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58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3025" indent="-227013" defTabSz="447675"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ctr" eaLnBrk="1" hangingPunct="1">
              <a:buClrTx/>
              <a:buSzPct val="45000"/>
              <a:buFontTx/>
              <a:buNone/>
            </a:pPr>
            <a:r>
              <a:rPr lang="es-ES" altLang="es-ES" sz="4445" b="1">
                <a:solidFill>
                  <a:srgbClr val="C00000"/>
                </a:solidFill>
                <a:ea typeface="Microsoft YaHei" panose="020B0503020204020204" pitchFamily="34" charset="-122"/>
              </a:rPr>
              <a:t>Corea del Sur</a:t>
            </a:r>
          </a:p>
        </p:txBody>
      </p:sp>
      <p:grpSp>
        <p:nvGrpSpPr>
          <p:cNvPr id="5" name="Grupo 4">
            <a:extLst>
              <a:ext uri="{FF2B5EF4-FFF2-40B4-BE49-F238E27FC236}">
                <a16:creationId xmlns:a16="http://schemas.microsoft.com/office/drawing/2014/main" id="{A957C078-2E07-A538-870E-61472867F96F}"/>
              </a:ext>
            </a:extLst>
          </p:cNvPr>
          <p:cNvGrpSpPr>
            <a:grpSpLocks noChangeAspect="1"/>
          </p:cNvGrpSpPr>
          <p:nvPr/>
        </p:nvGrpSpPr>
        <p:grpSpPr>
          <a:xfrm>
            <a:off x="6706661" y="4797152"/>
            <a:ext cx="2049138" cy="1873295"/>
            <a:chOff x="6269007" y="4402674"/>
            <a:chExt cx="2479457" cy="2266686"/>
          </a:xfrm>
        </p:grpSpPr>
        <p:pic>
          <p:nvPicPr>
            <p:cNvPr id="3074" name="Picture 2" descr="Mapa y bandera de corea del sur | Vector Premium">
              <a:extLst>
                <a:ext uri="{FF2B5EF4-FFF2-40B4-BE49-F238E27FC236}">
                  <a16:creationId xmlns:a16="http://schemas.microsoft.com/office/drawing/2014/main" id="{A0091150-FD74-CC38-5071-133C9228C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9007" y="4402674"/>
              <a:ext cx="2479457" cy="2237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313BA206-5F2D-4956-779C-87C67D054159}"/>
                </a:ext>
              </a:extLst>
            </p:cNvPr>
            <p:cNvSpPr/>
            <p:nvPr/>
          </p:nvSpPr>
          <p:spPr>
            <a:xfrm>
              <a:off x="7884368" y="5949280"/>
              <a:ext cx="864096"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1B8D22DC-8A44-AF08-6F24-DEA97DDEE952}"/>
                </a:ext>
              </a:extLst>
            </p:cNvPr>
            <p:cNvSpPr/>
            <p:nvPr/>
          </p:nvSpPr>
          <p:spPr>
            <a:xfrm>
              <a:off x="7380312" y="6322909"/>
              <a:ext cx="1150113" cy="277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2" name="5 Tabla">
            <a:extLst>
              <a:ext uri="{FF2B5EF4-FFF2-40B4-BE49-F238E27FC236}">
                <a16:creationId xmlns:a16="http://schemas.microsoft.com/office/drawing/2014/main" id="{48E23C88-6A80-FAA4-6F53-94F23BB031BF}"/>
              </a:ext>
            </a:extLst>
          </p:cNvPr>
          <p:cNvGraphicFramePr>
            <a:graphicFrameLocks noGrp="1"/>
          </p:cNvGraphicFramePr>
          <p:nvPr>
            <p:extLst>
              <p:ext uri="{D42A27DB-BD31-4B8C-83A1-F6EECF244321}">
                <p14:modId xmlns:p14="http://schemas.microsoft.com/office/powerpoint/2010/main" val="3074583585"/>
              </p:ext>
            </p:extLst>
          </p:nvPr>
        </p:nvGraphicFramePr>
        <p:xfrm>
          <a:off x="208883" y="3373856"/>
          <a:ext cx="8539581" cy="1279280"/>
        </p:xfrm>
        <a:graphic>
          <a:graphicData uri="http://schemas.openxmlformats.org/drawingml/2006/table">
            <a:tbl>
              <a:tblPr firstRow="1" bandRow="1">
                <a:tableStyleId>{C4B1156A-380E-4F78-BDF5-A606A8083BF9}</a:tableStyleId>
              </a:tblPr>
              <a:tblGrid>
                <a:gridCol w="2236417">
                  <a:extLst>
                    <a:ext uri="{9D8B030D-6E8A-4147-A177-3AD203B41FA5}">
                      <a16:colId xmlns:a16="http://schemas.microsoft.com/office/drawing/2014/main" val="20000"/>
                    </a:ext>
                  </a:extLst>
                </a:gridCol>
                <a:gridCol w="1456375">
                  <a:extLst>
                    <a:ext uri="{9D8B030D-6E8A-4147-A177-3AD203B41FA5}">
                      <a16:colId xmlns:a16="http://schemas.microsoft.com/office/drawing/2014/main" val="20001"/>
                    </a:ext>
                  </a:extLst>
                </a:gridCol>
                <a:gridCol w="1269398">
                  <a:extLst>
                    <a:ext uri="{9D8B030D-6E8A-4147-A177-3AD203B41FA5}">
                      <a16:colId xmlns:a16="http://schemas.microsoft.com/office/drawing/2014/main" val="20002"/>
                    </a:ext>
                  </a:extLst>
                </a:gridCol>
                <a:gridCol w="1730996">
                  <a:extLst>
                    <a:ext uri="{9D8B030D-6E8A-4147-A177-3AD203B41FA5}">
                      <a16:colId xmlns:a16="http://schemas.microsoft.com/office/drawing/2014/main" val="20003"/>
                    </a:ext>
                  </a:extLst>
                </a:gridCol>
                <a:gridCol w="1846395">
                  <a:extLst>
                    <a:ext uri="{9D8B030D-6E8A-4147-A177-3AD203B41FA5}">
                      <a16:colId xmlns:a16="http://schemas.microsoft.com/office/drawing/2014/main" val="20004"/>
                    </a:ext>
                  </a:extLst>
                </a:gridCol>
              </a:tblGrid>
              <a:tr h="43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universidad</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duración</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plazas</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Idioma (acreditación)</a:t>
                      </a:r>
                    </a:p>
                  </a:txBody>
                  <a:tcPr marL="133877" marR="133877" anchor="ctr" horzOverflow="overflow"/>
                </a:tc>
                <a:extLst>
                  <a:ext uri="{0D108BD9-81ED-4DB2-BD59-A6C34878D82A}">
                    <a16:rowId xmlns:a16="http://schemas.microsoft.com/office/drawing/2014/main" val="10000"/>
                  </a:ext>
                </a:extLst>
              </a:tr>
              <a:tr h="329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ＭＳ Ｐゴシック" charset="0"/>
                        </a:rPr>
                        <a:t>INGLÉS</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ＭＳ Ｐゴシック" charset="0"/>
                      </a:endParaRPr>
                    </a:p>
                  </a:txBody>
                  <a:tcPr marL="133877" marR="133877" anchor="ctr" horzOverflow="overflow"/>
                </a:tc>
                <a:extLst>
                  <a:ext uri="{0D108BD9-81ED-4DB2-BD59-A6C34878D82A}">
                    <a16:rowId xmlns:a16="http://schemas.microsoft.com/office/drawing/2014/main" val="3963317665"/>
                  </a:ext>
                </a:extLst>
              </a:tr>
              <a:tr h="476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KOREA - DANKOOK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(Campus </a:t>
                      </a:r>
                      <a:r>
                        <a:rPr kumimoji="0" lang="es-ES" sz="1400" b="1" i="0" u="none" strike="noStrike" cap="none" normalizeH="0" baseline="0" dirty="0" err="1">
                          <a:ln>
                            <a:noFill/>
                          </a:ln>
                          <a:solidFill>
                            <a:schemeClr val="tx1"/>
                          </a:solidFill>
                          <a:effectLst>
                            <a:outerShdw blurRad="38100" dist="38100" dir="2700000" algn="tl">
                              <a:srgbClr val="000000">
                                <a:alpha val="43137"/>
                              </a:srgbClr>
                            </a:outerShdw>
                          </a:effectLst>
                          <a:latin typeface="Arial" charset="0"/>
                          <a:ea typeface="ＭＳ Ｐゴシック" charset="0"/>
                        </a:rPr>
                        <a:t>Cheonan</a:t>
                      </a:r>
                      <a:r>
                        <a:rPr kumimoji="0" lang="es-ES"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6 meses</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ＭＳ Ｐゴシック" charset="0"/>
                        </a:rPr>
                        <a:t>2</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B2</a:t>
                      </a:r>
                    </a:p>
                  </a:txBody>
                  <a:tcPr marL="133877" marR="13387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ea typeface="ＭＳ Ｐゴシック" charset="0"/>
                        </a:rPr>
                        <a:t>SI</a:t>
                      </a:r>
                    </a:p>
                  </a:txBody>
                  <a:tcPr marL="133877" marR="133877" anchor="ctr" horzOverflow="overflow"/>
                </a:tc>
                <a:extLst>
                  <a:ext uri="{0D108BD9-81ED-4DB2-BD59-A6C34878D82A}">
                    <a16:rowId xmlns:a16="http://schemas.microsoft.com/office/drawing/2014/main" val="2866638094"/>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94819" y="4253162"/>
            <a:ext cx="5987008" cy="1252728"/>
          </a:xfrm>
        </p:spPr>
        <p:txBody>
          <a:bodyPr>
            <a:normAutofit/>
          </a:bodyPr>
          <a:lstStyle/>
          <a:p>
            <a:r>
              <a:rPr lang="es-ES" dirty="0">
                <a:solidFill>
                  <a:schemeClr val="tx1"/>
                </a:solidFill>
              </a:rPr>
              <a:t>- SÓLO PRÁCTICAS -</a:t>
            </a:r>
          </a:p>
        </p:txBody>
      </p:sp>
      <p:sp>
        <p:nvSpPr>
          <p:cNvPr id="6" name="5 Rectángulo redondeado"/>
          <p:cNvSpPr/>
          <p:nvPr/>
        </p:nvSpPr>
        <p:spPr>
          <a:xfrm>
            <a:off x="1475070" y="1398003"/>
            <a:ext cx="6000792" cy="3000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b="1" dirty="0"/>
              <a:t>PROGRAMA</a:t>
            </a:r>
          </a:p>
          <a:p>
            <a:pPr algn="ctr"/>
            <a:r>
              <a:rPr lang="es-ES" sz="7200" b="1" dirty="0"/>
              <a:t>K-107/K-171</a:t>
            </a:r>
          </a:p>
        </p:txBody>
      </p:sp>
      <p:sp>
        <p:nvSpPr>
          <p:cNvPr id="3" name="Rectangle 2">
            <a:extLst>
              <a:ext uri="{FF2B5EF4-FFF2-40B4-BE49-F238E27FC236}">
                <a16:creationId xmlns:a16="http://schemas.microsoft.com/office/drawing/2014/main" id="{65351CED-846E-1148-ABF3-D94EEBE903F0}"/>
              </a:ext>
            </a:extLst>
          </p:cNvPr>
          <p:cNvSpPr/>
          <p:nvPr/>
        </p:nvSpPr>
        <p:spPr>
          <a:xfrm>
            <a:off x="1795566" y="5373216"/>
            <a:ext cx="4396075" cy="461665"/>
          </a:xfrm>
          <a:prstGeom prst="rect">
            <a:avLst/>
          </a:prstGeom>
        </p:spPr>
        <p:txBody>
          <a:bodyPr wrap="none">
            <a:spAutoFit/>
          </a:bodyPr>
          <a:lstStyle/>
          <a:p>
            <a:pPr marL="900113" lvl="1" indent="0">
              <a:buNone/>
              <a:tabLst>
                <a:tab pos="896938" algn="l"/>
              </a:tabLst>
            </a:pPr>
            <a:r>
              <a:rPr lang="es-ES_tradnl" sz="2400" dirty="0">
                <a:cs typeface="Arial" panose="020B0604020202020204" pitchFamily="34" charset="0"/>
              </a:rPr>
              <a:t>Página web UCO (ORI):</a:t>
            </a:r>
          </a:p>
        </p:txBody>
      </p:sp>
      <p:sp>
        <p:nvSpPr>
          <p:cNvPr id="7" name="CuadroTexto 6">
            <a:extLst>
              <a:ext uri="{FF2B5EF4-FFF2-40B4-BE49-F238E27FC236}">
                <a16:creationId xmlns:a16="http://schemas.microsoft.com/office/drawing/2014/main" id="{D2FE2A50-E73A-550A-3ADE-0655A9616AE6}"/>
              </a:ext>
            </a:extLst>
          </p:cNvPr>
          <p:cNvSpPr txBox="1"/>
          <p:nvPr/>
        </p:nvSpPr>
        <p:spPr>
          <a:xfrm>
            <a:off x="1583012" y="5829071"/>
            <a:ext cx="6085332" cy="1200329"/>
          </a:xfrm>
          <a:prstGeom prst="rect">
            <a:avLst/>
          </a:prstGeom>
          <a:noFill/>
        </p:spPr>
        <p:txBody>
          <a:bodyPr wrap="square">
            <a:spAutoFit/>
          </a:bodyPr>
          <a:lstStyle/>
          <a:p>
            <a:r>
              <a:rPr lang="es-ES" dirty="0"/>
              <a:t>http://www.uco.es/internacional/movilidad/es/movilidad-de-erasmus-practicas-smp-ka171-paises-asociados-para-estudiantes-de-grado-2024-2025#convocatorias</a:t>
            </a:r>
          </a:p>
        </p:txBody>
      </p:sp>
    </p:spTree>
    <p:extLst>
      <p:ext uri="{BB962C8B-B14F-4D97-AF65-F5344CB8AC3E}">
        <p14:creationId xmlns:p14="http://schemas.microsoft.com/office/powerpoint/2010/main" val="146798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EXPEDIENTE ACADÉMICO : 8 PUNTOS.</a:t>
            </a:r>
          </a:p>
          <a:p>
            <a:r>
              <a:rPr lang="es-ES" dirty="0"/>
              <a:t>IDIOMAS: 2 PUNTOS. </a:t>
            </a:r>
          </a:p>
          <a:p>
            <a:pPr lvl="1"/>
            <a:r>
              <a:rPr lang="es-ES" dirty="0"/>
              <a:t>B1 –&gt; 0.5 pts.</a:t>
            </a:r>
          </a:p>
          <a:p>
            <a:pPr lvl="1"/>
            <a:r>
              <a:rPr lang="es-ES" dirty="0"/>
              <a:t>B2 -&gt; 1 pts.</a:t>
            </a:r>
          </a:p>
          <a:p>
            <a:pPr lvl="1"/>
            <a:r>
              <a:rPr lang="es-ES" dirty="0"/>
              <a:t>C1 -&gt; 1.5 pts.</a:t>
            </a:r>
          </a:p>
          <a:p>
            <a:pPr lvl="1"/>
            <a:r>
              <a:rPr lang="es-ES" dirty="0"/>
              <a:t>C2 -&gt; 2 pts.</a:t>
            </a:r>
          </a:p>
          <a:p>
            <a:pPr lvl="1"/>
            <a:r>
              <a:rPr lang="es-ES" dirty="0"/>
              <a:t>La acreditación de idiomas oficiales del país de destino puntúa en el baremo incrementándolo 0.25 pts.</a:t>
            </a:r>
          </a:p>
        </p:txBody>
      </p:sp>
      <p:sp>
        <p:nvSpPr>
          <p:cNvPr id="4" name="3 Título"/>
          <p:cNvSpPr>
            <a:spLocks noGrp="1"/>
          </p:cNvSpPr>
          <p:nvPr>
            <p:ph type="title"/>
          </p:nvPr>
        </p:nvSpPr>
        <p:spPr/>
        <p:txBody>
          <a:bodyPr>
            <a:normAutofit fontScale="90000"/>
          </a:bodyPr>
          <a:lstStyle/>
          <a:p>
            <a:r>
              <a:rPr lang="es-ES" b="1" dirty="0"/>
              <a:t>CRITERIOS DE SELECCIÓN</a:t>
            </a:r>
          </a:p>
        </p:txBody>
      </p:sp>
    </p:spTree>
    <p:extLst>
      <p:ext uri="{BB962C8B-B14F-4D97-AF65-F5344CB8AC3E}">
        <p14:creationId xmlns:p14="http://schemas.microsoft.com/office/powerpoint/2010/main" val="1142377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2492896"/>
            <a:ext cx="7408333" cy="3450696"/>
          </a:xfrm>
        </p:spPr>
        <p:txBody>
          <a:bodyPr>
            <a:normAutofit/>
          </a:bodyPr>
          <a:lstStyle/>
          <a:p>
            <a:r>
              <a:rPr lang="es-ES" dirty="0"/>
              <a:t>Vía telemática: SIGMA</a:t>
            </a:r>
          </a:p>
          <a:p>
            <a:r>
              <a:rPr lang="es-ES" dirty="0"/>
              <a:t>Competencia lingüística: desde electrónica</a:t>
            </a:r>
          </a:p>
          <a:p>
            <a:r>
              <a:rPr lang="es-ES" dirty="0"/>
              <a:t>Selección centralizada en toda la UCO (no por facultades)</a:t>
            </a:r>
          </a:p>
          <a:p>
            <a:pPr>
              <a:buNone/>
            </a:pPr>
            <a:r>
              <a:rPr lang="es-ES" dirty="0"/>
              <a:t>	 -&gt; </a:t>
            </a:r>
            <a:r>
              <a:rPr lang="es-ES" b="1" dirty="0"/>
              <a:t>4 becas </a:t>
            </a:r>
            <a:r>
              <a:rPr lang="es-ES" dirty="0"/>
              <a:t>en total.</a:t>
            </a:r>
          </a:p>
          <a:p>
            <a:r>
              <a:rPr lang="es-ES" dirty="0"/>
              <a:t>Plazo de solicitud: </a:t>
            </a:r>
            <a:r>
              <a:rPr lang="es-ES" b="1" dirty="0"/>
              <a:t>según convocatoria.</a:t>
            </a:r>
          </a:p>
          <a:p>
            <a:pPr>
              <a:buNone/>
            </a:pPr>
            <a:endParaRPr lang="es-ES" dirty="0"/>
          </a:p>
        </p:txBody>
      </p:sp>
      <p:sp>
        <p:nvSpPr>
          <p:cNvPr id="4" name="3 Título"/>
          <p:cNvSpPr>
            <a:spLocks noGrp="1"/>
          </p:cNvSpPr>
          <p:nvPr>
            <p:ph type="title"/>
          </p:nvPr>
        </p:nvSpPr>
        <p:spPr/>
        <p:txBody>
          <a:bodyPr/>
          <a:lstStyle/>
          <a:p>
            <a:r>
              <a:rPr lang="es-ES" b="1" dirty="0"/>
              <a:t>SOLICITUD</a:t>
            </a:r>
          </a:p>
        </p:txBody>
      </p:sp>
    </p:spTree>
    <p:extLst>
      <p:ext uri="{BB962C8B-B14F-4D97-AF65-F5344CB8AC3E}">
        <p14:creationId xmlns:p14="http://schemas.microsoft.com/office/powerpoint/2010/main" val="20491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2771800" y="404664"/>
            <a:ext cx="6131024" cy="1512168"/>
          </a:xfrm>
        </p:spPr>
        <p:txBody>
          <a:bodyPr>
            <a:normAutofit fontScale="90000"/>
          </a:bodyPr>
          <a:lstStyle/>
          <a:p>
            <a:r>
              <a:rPr lang="en-US" dirty="0" err="1"/>
              <a:t>Modalidad</a:t>
            </a:r>
            <a:r>
              <a:rPr lang="en-US" dirty="0"/>
              <a:t> con Fines de </a:t>
            </a:r>
            <a:r>
              <a:rPr lang="en-US" dirty="0" err="1"/>
              <a:t>Estudio</a:t>
            </a:r>
            <a:r>
              <a:rPr lang="en-US" dirty="0"/>
              <a:t/>
            </a:r>
            <a:br>
              <a:rPr lang="en-US" dirty="0"/>
            </a:br>
            <a:r>
              <a:rPr lang="en-US" sz="4000" dirty="0" err="1">
                <a:solidFill>
                  <a:schemeClr val="tx1"/>
                </a:solidFill>
              </a:rPr>
              <a:t>Curso</a:t>
            </a:r>
            <a:r>
              <a:rPr lang="en-US" sz="4000" dirty="0">
                <a:solidFill>
                  <a:schemeClr val="tx1"/>
                </a:solidFill>
              </a:rPr>
              <a:t> 15/16</a:t>
            </a:r>
          </a:p>
        </p:txBody>
      </p:sp>
      <p:sp>
        <p:nvSpPr>
          <p:cNvPr id="6" name="Rectangle 3"/>
          <p:cNvSpPr>
            <a:spLocks noGrp="1" noChangeArrowheads="1"/>
          </p:cNvSpPr>
          <p:nvPr>
            <p:ph type="body" sz="half" idx="1"/>
          </p:nvPr>
        </p:nvSpPr>
        <p:spPr>
          <a:xfrm>
            <a:off x="611560" y="2924944"/>
            <a:ext cx="5328592" cy="3313113"/>
          </a:xfrm>
        </p:spPr>
        <p:txBody>
          <a:bodyPr>
            <a:normAutofit/>
          </a:bodyPr>
          <a:lstStyle/>
          <a:p>
            <a:pPr marL="0" indent="0" eaLnBrk="1" hangingPunct="1">
              <a:lnSpc>
                <a:spcPct val="90000"/>
              </a:lnSpc>
              <a:buNone/>
            </a:pPr>
            <a:r>
              <a:rPr lang="es-ES_tradnl" sz="2800" b="1" u="sng" dirty="0">
                <a:solidFill>
                  <a:srgbClr val="FF0000"/>
                </a:solidFill>
                <a:latin typeface="Arial" charset="0"/>
              </a:rPr>
              <a:t>Enlace a Convocatoria oficial</a:t>
            </a:r>
          </a:p>
          <a:p>
            <a:pPr marL="0" indent="0" eaLnBrk="1" hangingPunct="1">
              <a:lnSpc>
                <a:spcPct val="90000"/>
              </a:lnSpc>
              <a:buNone/>
            </a:pPr>
            <a:endParaRPr lang="es-ES_tradnl" dirty="0">
              <a:latin typeface="Arial" charset="0"/>
            </a:endParaRPr>
          </a:p>
          <a:p>
            <a:pPr lvl="1"/>
            <a:r>
              <a:rPr lang="es-ES_tradnl" sz="2400" dirty="0">
                <a:latin typeface="Arial" panose="020B0604020202020204" pitchFamily="34" charset="0"/>
                <a:cs typeface="Arial" panose="020B0604020202020204" pitchFamily="34" charset="0"/>
              </a:rPr>
              <a:t>Página web Facultad Veterinaria:</a:t>
            </a:r>
          </a:p>
          <a:p>
            <a:pPr marL="900113" lvl="1" indent="0">
              <a:buNone/>
              <a:tabLst>
                <a:tab pos="896938" algn="l"/>
              </a:tabLst>
            </a:pPr>
            <a:r>
              <a:rPr lang="es-ES_tradnl" sz="1400" dirty="0">
                <a:latin typeface="Arial" panose="020B0604020202020204" pitchFamily="34" charset="0"/>
                <a:cs typeface="Arial" panose="020B0604020202020204" pitchFamily="34" charset="0"/>
                <a:hlinkClick r:id="rId2"/>
              </a:rPr>
              <a:t>http://www.uco.es/veterinaria/es/movilidad-fave</a:t>
            </a:r>
            <a:endParaRPr lang="es-ES_tradnl" sz="1400" dirty="0">
              <a:latin typeface="Arial" panose="020B0604020202020204" pitchFamily="34" charset="0"/>
              <a:cs typeface="Arial" panose="020B0604020202020204" pitchFamily="34" charset="0"/>
            </a:endParaRPr>
          </a:p>
          <a:p>
            <a:pPr marL="900113" lvl="1" indent="0">
              <a:buNone/>
              <a:tabLst>
                <a:tab pos="896938" algn="l"/>
              </a:tabLst>
            </a:pPr>
            <a:endParaRPr lang="es-ES_tradnl" sz="1400" dirty="0">
              <a:latin typeface="Arial" panose="020B0604020202020204" pitchFamily="34" charset="0"/>
              <a:cs typeface="Arial" panose="020B0604020202020204" pitchFamily="34" charset="0"/>
            </a:endParaRPr>
          </a:p>
          <a:p>
            <a:pPr marL="900113" lvl="1" indent="0">
              <a:buNone/>
              <a:tabLst>
                <a:tab pos="896938" algn="l"/>
              </a:tabLst>
            </a:pPr>
            <a:r>
              <a:rPr lang="es-ES_tradnl" sz="2400" dirty="0">
                <a:latin typeface="Arial" panose="020B0604020202020204" pitchFamily="34" charset="0"/>
                <a:cs typeface="Arial" panose="020B0604020202020204" pitchFamily="34" charset="0"/>
              </a:rPr>
              <a:t>Página web UCO (ORI):</a:t>
            </a:r>
          </a:p>
          <a:p>
            <a:pPr marL="900113" lvl="1" indent="0">
              <a:buNone/>
            </a:pPr>
            <a:r>
              <a:rPr lang="es-ES_tradnl" sz="1400" dirty="0">
                <a:latin typeface="Arial" panose="020B0604020202020204" pitchFamily="34" charset="0"/>
                <a:cs typeface="Arial" panose="020B0604020202020204" pitchFamily="34" charset="0"/>
                <a:hlinkClick r:id="rId3"/>
              </a:rPr>
              <a:t>http://www.uco.es/internacional/movilidad/es/movilidad-de-erasmus-de-estudios-para-estudiantes-de-grado-curso-2024-2025#convocatorias</a:t>
            </a:r>
            <a:endParaRPr lang="es-ES_tradnl" sz="1400" dirty="0">
              <a:latin typeface="Arial" panose="020B0604020202020204" pitchFamily="34" charset="0"/>
              <a:cs typeface="Arial" panose="020B0604020202020204" pitchFamily="34" charset="0"/>
            </a:endParaRPr>
          </a:p>
          <a:p>
            <a:pPr marL="900113" lvl="1" indent="0">
              <a:buNone/>
            </a:pPr>
            <a:endParaRPr lang="es-ES_tradnl" sz="1400" dirty="0">
              <a:latin typeface="Arial" panose="020B0604020202020204" pitchFamily="34" charset="0"/>
              <a:cs typeface="Arial" panose="020B0604020202020204" pitchFamily="34" charset="0"/>
            </a:endParaRPr>
          </a:p>
          <a:p>
            <a:pPr marL="900113" lvl="1" indent="0">
              <a:buNone/>
            </a:pPr>
            <a:endParaRPr lang="es-ES_tradnl" sz="1400" dirty="0">
              <a:latin typeface="Arial" panose="020B0604020202020204" pitchFamily="34" charset="0"/>
              <a:cs typeface="Arial" panose="020B0604020202020204" pitchFamily="34" charset="0"/>
            </a:endParaRPr>
          </a:p>
        </p:txBody>
      </p:sp>
      <p:pic>
        <p:nvPicPr>
          <p:cNvPr id="10" name="Picture 9" descr="Screen Shot 2015-01-10 at 11.37.59.png"/>
          <p:cNvPicPr>
            <a:picLocks noChangeAspect="1"/>
          </p:cNvPicPr>
          <p:nvPr/>
        </p:nvPicPr>
        <p:blipFill rotWithShape="1">
          <a:blip r:embed="rId4" cstate="print">
            <a:extLst>
              <a:ext uri="{28A0092B-C50C-407E-A947-70E740481C1C}">
                <a14:useLocalDpi xmlns:a14="http://schemas.microsoft.com/office/drawing/2010/main" val="0"/>
              </a:ext>
            </a:extLst>
          </a:blip>
          <a:srcRect l="12988" t="21308" r="9467"/>
          <a:stretch/>
        </p:blipFill>
        <p:spPr>
          <a:xfrm>
            <a:off x="395536" y="332656"/>
            <a:ext cx="8302082" cy="2448272"/>
          </a:xfrm>
          <a:prstGeom prst="rect">
            <a:avLst/>
          </a:prstGeom>
          <a:ln w="34925">
            <a:solidFill>
              <a:schemeClr val="tx2"/>
            </a:solidFill>
          </a:ln>
        </p:spPr>
      </p:pic>
      <p:pic>
        <p:nvPicPr>
          <p:cNvPr id="5" name="Content Placeholder 4" descr="j0439466[1]"/>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l="16247" r="16247"/>
          <a:stretch>
            <a:fillRect/>
          </a:stretch>
        </p:blipFill>
        <p:spPr>
          <a:xfrm>
            <a:off x="5940152" y="3140968"/>
            <a:ext cx="2689265" cy="3013795"/>
          </a:xfrm>
          <a:noFill/>
        </p:spPr>
      </p:pic>
    </p:spTree>
    <p:extLst>
      <p:ext uri="{BB962C8B-B14F-4D97-AF65-F5344CB8AC3E}">
        <p14:creationId xmlns:p14="http://schemas.microsoft.com/office/powerpoint/2010/main" val="1162051815"/>
      </p:ext>
    </p:extLst>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p:cNvSpPr>
            <a:spLocks noChangeArrowheads="1"/>
          </p:cNvSpPr>
          <p:nvPr/>
        </p:nvSpPr>
        <p:spPr bwMode="auto">
          <a:xfrm>
            <a:off x="900113" y="2852738"/>
            <a:ext cx="2735262" cy="2881312"/>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pic>
        <p:nvPicPr>
          <p:cNvPr id="3" name="Picture 2" descr="Screen Shot 2015-01-10 at 11.37.59.png"/>
          <p:cNvPicPr>
            <a:picLocks noChangeAspect="1"/>
          </p:cNvPicPr>
          <p:nvPr/>
        </p:nvPicPr>
        <p:blipFill rotWithShape="1">
          <a:blip r:embed="rId2" cstate="print">
            <a:extLst>
              <a:ext uri="{28A0092B-C50C-407E-A947-70E740481C1C}">
                <a14:useLocalDpi xmlns:a14="http://schemas.microsoft.com/office/drawing/2010/main" val="0"/>
              </a:ext>
            </a:extLst>
          </a:blip>
          <a:srcRect l="27421" t="31421" r="25751" b="28755"/>
          <a:stretch/>
        </p:blipFill>
        <p:spPr>
          <a:xfrm>
            <a:off x="251520" y="5877272"/>
            <a:ext cx="3096344" cy="765200"/>
          </a:xfrm>
          <a:prstGeom prst="rect">
            <a:avLst/>
          </a:prstGeom>
        </p:spPr>
      </p:pic>
      <p:pic>
        <p:nvPicPr>
          <p:cNvPr id="4" name="Picture 3" descr="erasmusmundu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375" y="2919061"/>
            <a:ext cx="3323722" cy="2435638"/>
          </a:xfrm>
          <a:prstGeom prst="rect">
            <a:avLst/>
          </a:prstGeom>
        </p:spPr>
      </p:pic>
      <p:sp>
        <p:nvSpPr>
          <p:cNvPr id="5" name="TextBox 4"/>
          <p:cNvSpPr txBox="1"/>
          <p:nvPr/>
        </p:nvSpPr>
        <p:spPr>
          <a:xfrm>
            <a:off x="2699792" y="332656"/>
            <a:ext cx="6120680" cy="2262158"/>
          </a:xfrm>
          <a:prstGeom prst="rect">
            <a:avLst/>
          </a:prstGeom>
          <a:solidFill>
            <a:schemeClr val="bg1">
              <a:alpha val="51000"/>
            </a:schemeClr>
          </a:solidFill>
        </p:spPr>
        <p:txBody>
          <a:bodyPr wrap="square" rtlCol="0">
            <a:spAutoFit/>
          </a:bodyPr>
          <a:lstStyle/>
          <a:p>
            <a:r>
              <a:rPr lang="en-US" sz="1900" b="1" dirty="0" err="1">
                <a:solidFill>
                  <a:schemeClr val="tx2"/>
                </a:solidFill>
              </a:rPr>
              <a:t>Oficina</a:t>
            </a:r>
            <a:r>
              <a:rPr lang="en-US" sz="1900" b="1" dirty="0">
                <a:solidFill>
                  <a:schemeClr val="tx2"/>
                </a:solidFill>
              </a:rPr>
              <a:t> de </a:t>
            </a:r>
            <a:r>
              <a:rPr lang="en-US" sz="1900" b="1" dirty="0" err="1">
                <a:solidFill>
                  <a:schemeClr val="tx2"/>
                </a:solidFill>
              </a:rPr>
              <a:t>Relaciones</a:t>
            </a:r>
            <a:r>
              <a:rPr lang="en-US" sz="1900" b="1" dirty="0">
                <a:solidFill>
                  <a:schemeClr val="tx2"/>
                </a:solidFill>
              </a:rPr>
              <a:t> </a:t>
            </a:r>
            <a:r>
              <a:rPr lang="en-US" sz="1900" b="1" dirty="0" err="1">
                <a:solidFill>
                  <a:schemeClr val="tx2"/>
                </a:solidFill>
              </a:rPr>
              <a:t>Internacionales</a:t>
            </a:r>
            <a:r>
              <a:rPr lang="en-US" sz="1900" b="1" dirty="0">
                <a:solidFill>
                  <a:schemeClr val="tx2"/>
                </a:solidFill>
              </a:rPr>
              <a:t> y </a:t>
            </a:r>
            <a:r>
              <a:rPr lang="en-US" sz="1900" b="1" dirty="0" err="1">
                <a:solidFill>
                  <a:schemeClr val="tx2"/>
                </a:solidFill>
              </a:rPr>
              <a:t>Movilidad</a:t>
            </a:r>
            <a:endParaRPr lang="en-US" sz="1900" b="1" dirty="0">
              <a:solidFill>
                <a:schemeClr val="tx2"/>
              </a:solidFill>
            </a:endParaRPr>
          </a:p>
          <a:p>
            <a:endParaRPr lang="en-US" sz="800" b="1" dirty="0">
              <a:solidFill>
                <a:schemeClr val="tx2"/>
              </a:solidFill>
            </a:endParaRPr>
          </a:p>
          <a:p>
            <a:r>
              <a:rPr lang="en-US" dirty="0"/>
              <a:t>Facultad de Veterinaria. </a:t>
            </a:r>
            <a:r>
              <a:rPr lang="en-US" dirty="0" err="1"/>
              <a:t>Edificio</a:t>
            </a:r>
            <a:r>
              <a:rPr lang="en-US" dirty="0"/>
              <a:t> </a:t>
            </a:r>
            <a:r>
              <a:rPr lang="en-US" dirty="0" err="1"/>
              <a:t>Aulario</a:t>
            </a:r>
            <a:r>
              <a:rPr lang="en-US" dirty="0"/>
              <a:t> Averroes.</a:t>
            </a:r>
          </a:p>
          <a:p>
            <a:r>
              <a:rPr lang="en-US" dirty="0"/>
              <a:t> </a:t>
            </a:r>
          </a:p>
          <a:p>
            <a:r>
              <a:rPr lang="en-US" dirty="0"/>
              <a:t>Secretaría: </a:t>
            </a:r>
            <a:r>
              <a:rPr lang="en-US" dirty="0">
                <a:solidFill>
                  <a:srgbClr val="0080FF"/>
                </a:solidFill>
              </a:rPr>
              <a:t>international.vet@uco.es</a:t>
            </a:r>
            <a:endParaRPr lang="en-US" dirty="0"/>
          </a:p>
          <a:p>
            <a:r>
              <a:rPr lang="en-US" dirty="0"/>
              <a:t>Tel.: 957 21 86 64</a:t>
            </a:r>
          </a:p>
          <a:p>
            <a:endParaRPr lang="en-US" dirty="0">
              <a:solidFill>
                <a:srgbClr val="0080FF"/>
              </a:solidFill>
            </a:endParaRPr>
          </a:p>
          <a:p>
            <a:r>
              <a:rPr lang="en-US" dirty="0" err="1"/>
              <a:t>Tutoras</a:t>
            </a:r>
            <a:r>
              <a:rPr lang="en-US" dirty="0"/>
              <a:t> de </a:t>
            </a:r>
            <a:r>
              <a:rPr lang="en-US" dirty="0" err="1"/>
              <a:t>movilidad</a:t>
            </a:r>
            <a:r>
              <a:rPr lang="en-US" dirty="0"/>
              <a:t>: </a:t>
            </a:r>
            <a:r>
              <a:rPr lang="en-US" dirty="0">
                <a:solidFill>
                  <a:srgbClr val="0080FF"/>
                </a:solidFill>
              </a:rPr>
              <a:t>buddy.fave@uco.es</a:t>
            </a:r>
            <a:endParaRPr lang="en-US" sz="2400" dirty="0"/>
          </a:p>
        </p:txBody>
      </p:sp>
      <p:pic>
        <p:nvPicPr>
          <p:cNvPr id="8" name="Imagen 7">
            <a:extLst>
              <a:ext uri="{FF2B5EF4-FFF2-40B4-BE49-F238E27FC236}">
                <a16:creationId xmlns:a16="http://schemas.microsoft.com/office/drawing/2014/main" id="{9E96FF26-95C1-DA4E-60BC-1F7732147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21405"/>
            <a:ext cx="2242202" cy="2182740"/>
          </a:xfrm>
          <a:prstGeom prst="rect">
            <a:avLst/>
          </a:prstGeom>
        </p:spPr>
      </p:pic>
    </p:spTree>
    <p:extLst>
      <p:ext uri="{BB962C8B-B14F-4D97-AF65-F5344CB8AC3E}">
        <p14:creationId xmlns:p14="http://schemas.microsoft.com/office/powerpoint/2010/main" val="237825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323528" y="1987326"/>
            <a:ext cx="8569325" cy="4826050"/>
          </a:xfrm>
        </p:spPr>
        <p:txBody>
          <a:bodyPr>
            <a:normAutofit fontScale="47500" lnSpcReduction="20000"/>
          </a:bodyPr>
          <a:lstStyle/>
          <a:p>
            <a:pPr>
              <a:buNone/>
            </a:pPr>
            <a:r>
              <a:rPr lang="es-ES" sz="3800" dirty="0">
                <a:solidFill>
                  <a:srgbClr val="FF6600"/>
                </a:solidFill>
                <a:latin typeface="Arial Black"/>
                <a:cs typeface="Arial Black"/>
              </a:rPr>
              <a:t>REQUISITOS</a:t>
            </a:r>
          </a:p>
          <a:p>
            <a:pPr eaLnBrk="1" hangingPunct="1">
              <a:buFontTx/>
              <a:buNone/>
            </a:pPr>
            <a:endParaRPr lang="es-ES" sz="3800" dirty="0">
              <a:latin typeface="Arial" charset="0"/>
            </a:endParaRPr>
          </a:p>
          <a:p>
            <a:pPr>
              <a:buFont typeface="Wingdings" panose="05000000000000000000" pitchFamily="2" charset="2"/>
              <a:buChar char="§"/>
            </a:pPr>
            <a:r>
              <a:rPr lang="es-ES" sz="3800" dirty="0">
                <a:latin typeface="Arial" charset="0"/>
              </a:rPr>
              <a:t>Ser alumnos de la Universidad de Córdoba de Grado de Veterinaria / CYTA</a:t>
            </a:r>
          </a:p>
          <a:p>
            <a:pPr>
              <a:buFont typeface="Wingdings" panose="05000000000000000000" pitchFamily="2" charset="2"/>
              <a:buChar char="§"/>
            </a:pPr>
            <a:endParaRPr lang="es-ES" sz="3800" dirty="0">
              <a:latin typeface="Arial" charset="0"/>
            </a:endParaRPr>
          </a:p>
          <a:p>
            <a:pPr>
              <a:buFont typeface="Wingdings" panose="05000000000000000000" pitchFamily="2" charset="2"/>
              <a:buChar char="§"/>
            </a:pPr>
            <a:r>
              <a:rPr lang="es-ES" sz="3800" dirty="0">
                <a:latin typeface="Arial" charset="0"/>
              </a:rPr>
              <a:t>Haber superado un mínimo de </a:t>
            </a:r>
            <a:r>
              <a:rPr lang="es-ES" sz="3800" b="1" u="sng" dirty="0">
                <a:latin typeface="Arial" charset="0"/>
              </a:rPr>
              <a:t>51 créditos</a:t>
            </a:r>
            <a:r>
              <a:rPr lang="es-ES" sz="3800" u="sng" dirty="0">
                <a:latin typeface="Arial" charset="0"/>
              </a:rPr>
              <a:t>, incluida convocatoria extraordinaria de </a:t>
            </a:r>
            <a:r>
              <a:rPr lang="es-ES" sz="3800" b="1" u="sng" dirty="0">
                <a:latin typeface="Arial" charset="0"/>
              </a:rPr>
              <a:t>octubre de 2023.</a:t>
            </a:r>
            <a:endParaRPr lang="es-ES" sz="3800" b="1" dirty="0">
              <a:latin typeface="Arial" charset="0"/>
            </a:endParaRPr>
          </a:p>
          <a:p>
            <a:pPr>
              <a:buFont typeface="Wingdings" panose="05000000000000000000" pitchFamily="2" charset="2"/>
              <a:buChar char="§"/>
            </a:pPr>
            <a:endParaRPr lang="es-ES" sz="3800" dirty="0">
              <a:latin typeface="Arial" charset="0"/>
            </a:endParaRPr>
          </a:p>
          <a:p>
            <a:pPr>
              <a:buFont typeface="Wingdings" panose="05000000000000000000" pitchFamily="2" charset="2"/>
              <a:buChar char="§"/>
            </a:pPr>
            <a:r>
              <a:rPr lang="es-ES" sz="3800" b="1" dirty="0">
                <a:latin typeface="Arial" charset="0"/>
              </a:rPr>
              <a:t>SEGUNDA MOVILIDAD</a:t>
            </a:r>
            <a:r>
              <a:rPr lang="es-ES" sz="3800" b="1" dirty="0">
                <a:solidFill>
                  <a:srgbClr val="3333CC"/>
                </a:solidFill>
                <a:latin typeface="Arial" charset="0"/>
              </a:rPr>
              <a:t>: </a:t>
            </a:r>
            <a:r>
              <a:rPr lang="es-ES" sz="3800" dirty="0">
                <a:latin typeface="Arial" charset="0"/>
              </a:rPr>
              <a:t>pueden solicitar plaza alumnos que haya disfrutado de beca Erasmus anteriormente pero no serán prioritarios en la selección</a:t>
            </a:r>
          </a:p>
          <a:p>
            <a:pPr>
              <a:buFont typeface="Wingdings" panose="05000000000000000000" pitchFamily="2" charset="2"/>
              <a:buChar char="§"/>
            </a:pPr>
            <a:endParaRPr lang="es-ES" sz="3200" dirty="0">
              <a:latin typeface="Arial" panose="020B0604020202020204" pitchFamily="34" charset="0"/>
              <a:cs typeface="Arial" panose="020B0604020202020204" pitchFamily="34" charset="0"/>
            </a:endParaRPr>
          </a:p>
          <a:p>
            <a:pPr marL="273050" indent="-273050">
              <a:buFont typeface="Wingdings" panose="05000000000000000000" pitchFamily="2" charset="2"/>
              <a:buChar char="§"/>
            </a:pPr>
            <a:r>
              <a:rPr lang="es-ES" sz="4400" b="1" u="sng" dirty="0">
                <a:latin typeface="Arial" panose="020B0604020202020204" pitchFamily="34" charset="0"/>
                <a:cs typeface="Arial" panose="020B0604020202020204" pitchFamily="34" charset="0"/>
              </a:rPr>
              <a:t>No podrá concurrir</a:t>
            </a:r>
            <a:r>
              <a:rPr lang="es-ES" sz="4400" b="1" dirty="0">
                <a:latin typeface="Arial" panose="020B0604020202020204" pitchFamily="34" charset="0"/>
                <a:cs typeface="Arial" panose="020B0604020202020204" pitchFamily="34" charset="0"/>
              </a:rPr>
              <a:t> </a:t>
            </a:r>
            <a:r>
              <a:rPr lang="es-ES" sz="3800" dirty="0">
                <a:latin typeface="Arial" panose="020B0604020202020204" pitchFamily="34" charset="0"/>
                <a:cs typeface="Arial" panose="020B0604020202020204" pitchFamily="34" charset="0"/>
              </a:rPr>
              <a:t>a la presente convocatoria el alumnado al que se le hayan reconocido en Universidades, </a:t>
            </a:r>
            <a:r>
              <a:rPr lang="es-ES" sz="3800" b="1" dirty="0">
                <a:latin typeface="Arial" panose="020B0604020202020204" pitchFamily="34" charset="0"/>
                <a:cs typeface="Arial" panose="020B0604020202020204" pitchFamily="34" charset="0"/>
              </a:rPr>
              <a:t>extranjeras o nacionales</a:t>
            </a:r>
            <a:r>
              <a:rPr lang="es-ES" sz="3800" dirty="0">
                <a:latin typeface="Arial" panose="020B0604020202020204" pitchFamily="34" charset="0"/>
                <a:cs typeface="Arial" panose="020B0604020202020204" pitchFamily="34" charset="0"/>
              </a:rPr>
              <a:t>, en programas de movilidad de la Universidad de Córdoba:</a:t>
            </a:r>
          </a:p>
          <a:p>
            <a:pPr marL="266700" indent="0">
              <a:buNone/>
            </a:pPr>
            <a:endParaRPr lang="es-ES" sz="5100" dirty="0">
              <a:latin typeface="Arial" panose="020B0604020202020204" pitchFamily="34" charset="0"/>
              <a:cs typeface="Arial" panose="020B0604020202020204" pitchFamily="34" charset="0"/>
            </a:endParaRPr>
          </a:p>
          <a:p>
            <a:pPr marL="952500" indent="-323850">
              <a:buFont typeface="Courier New" panose="02070309020205020404" pitchFamily="49" charset="0"/>
              <a:buChar char="o"/>
            </a:pPr>
            <a:r>
              <a:rPr lang="es-ES" sz="5100" b="1" dirty="0">
                <a:latin typeface="Arial" panose="020B0604020202020204" pitchFamily="34" charset="0"/>
                <a:cs typeface="Arial" panose="020B0604020202020204" pitchFamily="34" charset="0"/>
              </a:rPr>
              <a:t>95</a:t>
            </a:r>
            <a:r>
              <a:rPr lang="es-ES" sz="5100" dirty="0">
                <a:latin typeface="Arial" panose="020B0604020202020204" pitchFamily="34" charset="0"/>
                <a:cs typeface="Arial" panose="020B0604020202020204" pitchFamily="34" charset="0"/>
              </a:rPr>
              <a:t> </a:t>
            </a:r>
            <a:r>
              <a:rPr lang="es-ES" sz="5100" dirty="0" smtClean="0">
                <a:latin typeface="Arial" panose="020B0604020202020204" pitchFamily="34" charset="0"/>
                <a:cs typeface="Arial" panose="020B0604020202020204" pitchFamily="34" charset="0"/>
              </a:rPr>
              <a:t>o más créditos </a:t>
            </a:r>
            <a:r>
              <a:rPr lang="es-ES" sz="5100" dirty="0">
                <a:latin typeface="Arial" panose="020B0604020202020204" pitchFamily="34" charset="0"/>
                <a:cs typeface="Arial" panose="020B0604020202020204" pitchFamily="34" charset="0"/>
              </a:rPr>
              <a:t>del Grado de  </a:t>
            </a:r>
            <a:r>
              <a:rPr lang="es-ES" sz="5100" b="1" dirty="0">
                <a:latin typeface="Arial" panose="020B0604020202020204" pitchFamily="34" charset="0"/>
                <a:cs typeface="Arial" panose="020B0604020202020204" pitchFamily="34" charset="0"/>
              </a:rPr>
              <a:t>CYTA</a:t>
            </a:r>
            <a:r>
              <a:rPr lang="es-ES" sz="5100" dirty="0">
                <a:latin typeface="Arial" panose="020B0604020202020204" pitchFamily="34" charset="0"/>
                <a:cs typeface="Arial" panose="020B0604020202020204" pitchFamily="34" charset="0"/>
              </a:rPr>
              <a:t> </a:t>
            </a:r>
          </a:p>
          <a:p>
            <a:pPr marL="952500" indent="-323850">
              <a:buFont typeface="Courier New" panose="02070309020205020404" pitchFamily="49" charset="0"/>
              <a:buChar char="o"/>
            </a:pPr>
            <a:r>
              <a:rPr lang="es-ES" sz="5100" b="1" dirty="0">
                <a:latin typeface="Arial" panose="020B0604020202020204" pitchFamily="34" charset="0"/>
                <a:cs typeface="Arial" panose="020B0604020202020204" pitchFamily="34" charset="0"/>
              </a:rPr>
              <a:t>110 </a:t>
            </a:r>
            <a:r>
              <a:rPr lang="es-ES" sz="5100" dirty="0" smtClean="0">
                <a:latin typeface="Arial" panose="020B0604020202020204" pitchFamily="34" charset="0"/>
                <a:cs typeface="Arial" panose="020B0604020202020204" pitchFamily="34" charset="0"/>
              </a:rPr>
              <a:t>créditos </a:t>
            </a:r>
            <a:r>
              <a:rPr lang="es-ES" sz="5100" dirty="0">
                <a:latin typeface="Arial" panose="020B0604020202020204" pitchFamily="34" charset="0"/>
                <a:cs typeface="Arial" panose="020B0604020202020204" pitchFamily="34" charset="0"/>
              </a:rPr>
              <a:t>del Grado de </a:t>
            </a:r>
            <a:r>
              <a:rPr lang="es-ES" sz="5100" b="1" dirty="0">
                <a:latin typeface="Arial" panose="020B0604020202020204" pitchFamily="34" charset="0"/>
                <a:cs typeface="Arial" panose="020B0604020202020204" pitchFamily="34" charset="0"/>
              </a:rPr>
              <a:t>Veterinaria</a:t>
            </a: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36027713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 calcmode="lin" valueType="num">
                                      <p:cBhvr>
                                        <p:cTn id="14"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 calcmode="lin" valueType="num">
                                      <p:cBhvr>
                                        <p:cTn id="21"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291">
                                            <p:txEl>
                                              <p:pRg st="6" end="6"/>
                                            </p:txEl>
                                          </p:spTgt>
                                        </p:tgtEl>
                                        <p:attrNameLst>
                                          <p:attrName>style.visibility</p:attrName>
                                        </p:attrNameLst>
                                      </p:cBhvr>
                                      <p:to>
                                        <p:strVal val="visible"/>
                                      </p:to>
                                    </p:set>
                                    <p:anim calcmode="lin" valueType="num">
                                      <p:cBhvr>
                                        <p:cTn id="28" dur="500" fill="hold"/>
                                        <p:tgtEl>
                                          <p:spTgt spid="1229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592931" y="2060848"/>
            <a:ext cx="8569325" cy="4608512"/>
          </a:xfrm>
        </p:spPr>
        <p:txBody>
          <a:bodyPr>
            <a:normAutofit/>
          </a:bodyPr>
          <a:lstStyle/>
          <a:p>
            <a:pPr>
              <a:buNone/>
            </a:pPr>
            <a:r>
              <a:rPr lang="es-ES" sz="2800" dirty="0">
                <a:solidFill>
                  <a:srgbClr val="FF6600"/>
                </a:solidFill>
                <a:latin typeface="Arial Black"/>
                <a:cs typeface="Arial Black"/>
              </a:rPr>
              <a:t>DURACIÓN DE LA ESTANCIA</a:t>
            </a:r>
          </a:p>
          <a:p>
            <a:pPr>
              <a:buNone/>
            </a:pPr>
            <a:endParaRPr lang="es-ES" sz="1400" dirty="0">
              <a:solidFill>
                <a:srgbClr val="FF6600"/>
              </a:solidFill>
              <a:latin typeface="Arial Black"/>
              <a:cs typeface="Arial Black"/>
            </a:endParaRPr>
          </a:p>
          <a:p>
            <a:pPr>
              <a:buNone/>
            </a:pPr>
            <a:r>
              <a:rPr lang="es-ES" dirty="0">
                <a:latin typeface="Arial" charset="0"/>
              </a:rPr>
              <a:t>- Mínimo de 2 y máximo de 12 meses*</a:t>
            </a:r>
          </a:p>
          <a:p>
            <a:pPr marL="0" indent="365125" eaLnBrk="1" hangingPunct="1">
              <a:buNone/>
            </a:pPr>
            <a:r>
              <a:rPr lang="es-ES" dirty="0">
                <a:solidFill>
                  <a:srgbClr val="3333CC"/>
                </a:solidFill>
                <a:latin typeface="Arial" charset="0"/>
              </a:rPr>
              <a:t>Se computan todas las movilidades (estudios/prácticas)</a:t>
            </a:r>
          </a:p>
          <a:p>
            <a:pPr marL="0" indent="0" eaLnBrk="1" hangingPunct="1">
              <a:buNone/>
            </a:pPr>
            <a:endParaRPr lang="es-ES" dirty="0">
              <a:solidFill>
                <a:srgbClr val="3333CC"/>
              </a:solidFill>
              <a:latin typeface="Arial" charset="0"/>
            </a:endParaRPr>
          </a:p>
          <a:p>
            <a:pPr marL="0" indent="0" eaLnBrk="1" hangingPunct="1">
              <a:buNone/>
            </a:pPr>
            <a:r>
              <a:rPr lang="es-ES" dirty="0">
                <a:solidFill>
                  <a:srgbClr val="073E87"/>
                </a:solidFill>
                <a:latin typeface="Arial" charset="0"/>
              </a:rPr>
              <a:t>*Los programas de estudios que dan acceso a doctorado podrán disfrutar de una movilidad de hasta 24 meses:</a:t>
            </a:r>
          </a:p>
          <a:p>
            <a:pPr marL="0" indent="365125" eaLnBrk="1" hangingPunct="1">
              <a:buNone/>
            </a:pPr>
            <a:r>
              <a:rPr lang="es-ES" dirty="0">
                <a:solidFill>
                  <a:srgbClr val="3333CC"/>
                </a:solidFill>
                <a:latin typeface="Arial" charset="0"/>
              </a:rPr>
              <a:t>Grado Veterinaria (300 ECTS)</a:t>
            </a:r>
          </a:p>
          <a:p>
            <a:pPr marL="0" indent="365125" eaLnBrk="1" hangingPunct="1">
              <a:buNone/>
            </a:pPr>
            <a:r>
              <a:rPr lang="es-ES" dirty="0">
                <a:solidFill>
                  <a:srgbClr val="3333CC"/>
                </a:solidFill>
                <a:latin typeface="Arial" charset="0"/>
              </a:rPr>
              <a:t>No es posible para CYTA</a:t>
            </a:r>
          </a:p>
          <a:p>
            <a:pPr eaLnBrk="1" hangingPunct="1">
              <a:buFontTx/>
              <a:buNone/>
            </a:pPr>
            <a:endParaRPr lang="es-ES" sz="2600" dirty="0">
              <a:solidFill>
                <a:srgbClr val="3333CC"/>
              </a:solidFill>
              <a:latin typeface="Arial" charset="0"/>
            </a:endParaRPr>
          </a:p>
          <a:p>
            <a:pPr lvl="1" eaLnBrk="1" hangingPunct="1"/>
            <a:endParaRPr lang="es-ES" sz="2400" dirty="0">
              <a:latin typeface="Arial" charset="0"/>
            </a:endParaRPr>
          </a:p>
        </p:txBody>
      </p:sp>
      <p:sp>
        <p:nvSpPr>
          <p:cNvPr id="9" name="Rectangle 2"/>
          <p:cNvSpPr txBox="1">
            <a:spLocks noChangeArrowheads="1"/>
          </p:cNvSpPr>
          <p:nvPr/>
        </p:nvSpPr>
        <p:spPr>
          <a:xfrm>
            <a:off x="2843808" y="476672"/>
            <a:ext cx="583264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800" b="1">
                <a:ln w="18415" cmpd="sng">
                  <a:solidFill>
                    <a:srgbClr val="FFFFFF"/>
                  </a:solidFill>
                  <a:prstDash val="solid"/>
                </a:ln>
                <a:effectLst>
                  <a:outerShdw blurRad="63500" dir="3600000" algn="tl" rotWithShape="0">
                    <a:srgbClr val="000000">
                      <a:alpha val="70000"/>
                    </a:srgbClr>
                  </a:outerShdw>
                </a:effectLst>
                <a:latin typeface="Calibri"/>
                <a:cs typeface="Calibri"/>
              </a:rPr>
              <a:t>MOVILIDAD CON FINES DE ESTUDIO</a:t>
            </a:r>
            <a:endParaRPr lang="es-ES" sz="4800" b="1" dirty="0">
              <a:ln w="18415" cmpd="sng">
                <a:solidFill>
                  <a:srgbClr val="FFFFFF"/>
                </a:solidFill>
                <a:prstDash val="solid"/>
              </a:ln>
              <a:effectLst>
                <a:outerShdw blurRad="63500" dir="3600000" algn="tl" rotWithShape="0">
                  <a:srgbClr val="000000">
                    <a:alpha val="70000"/>
                  </a:srgbClr>
                </a:outerShdw>
              </a:effectLst>
              <a:latin typeface="Calibri"/>
              <a:cs typeface="Calibri"/>
            </a:endParaRPr>
          </a:p>
        </p:txBody>
      </p:sp>
    </p:spTree>
    <p:extLst>
      <p:ext uri="{BB962C8B-B14F-4D97-AF65-F5344CB8AC3E}">
        <p14:creationId xmlns:p14="http://schemas.microsoft.com/office/powerpoint/2010/main" val="3888035106"/>
      </p:ext>
    </p:extLst>
  </p:cSld>
  <p:clrMapOvr>
    <a:masterClrMapping/>
  </p:clrMapOvr>
  <p:transition>
    <p:zoom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6505</TotalTime>
  <Words>2952</Words>
  <Application>Microsoft Office PowerPoint</Application>
  <PresentationFormat>Presentación en pantalla (4:3)</PresentationFormat>
  <Paragraphs>883</Paragraphs>
  <Slides>70</Slides>
  <Notes>16</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70</vt:i4>
      </vt:variant>
    </vt:vector>
  </HeadingPairs>
  <TitlesOfParts>
    <vt:vector size="84" baseType="lpstr">
      <vt:lpstr>Microsoft YaHei</vt:lpstr>
      <vt:lpstr>MS PGothic</vt:lpstr>
      <vt:lpstr>MS PGothic</vt:lpstr>
      <vt:lpstr>Arial</vt:lpstr>
      <vt:lpstr>Arial Black</vt:lpstr>
      <vt:lpstr>BATAVIA</vt:lpstr>
      <vt:lpstr>Calibri</vt:lpstr>
      <vt:lpstr>Candara</vt:lpstr>
      <vt:lpstr>Courier New</vt:lpstr>
      <vt:lpstr>Symbol</vt:lpstr>
      <vt:lpstr>Times New Roman</vt:lpstr>
      <vt:lpstr>Wingdings</vt:lpstr>
      <vt:lpstr>Wingdings 2</vt:lpstr>
      <vt:lpstr>Waveform</vt:lpstr>
      <vt:lpstr>Presentación de PowerPoint</vt:lpstr>
      <vt:lpstr>Presentación de PowerPoint</vt:lpstr>
      <vt:lpstr>Presentación de PowerPoint</vt:lpstr>
      <vt:lpstr>Presentación de PowerPoint</vt:lpstr>
      <vt:lpstr>TIPOS DE MOVILIDAD ERASMUS</vt:lpstr>
      <vt:lpstr>Presentación de PowerPoint</vt:lpstr>
      <vt:lpstr>Modalidad con Fines de Estudio Curso 15/16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PLAZAS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Cuadro equivalencias</vt:lpstr>
      <vt:lpstr>Cuadro equivalencias</vt:lpstr>
      <vt:lpstr>MOVILIDAD CON FINES DE ESTUDIO</vt:lpstr>
      <vt:lpstr>MOVILIDAD CON FINES DE ESTUDIO</vt:lpstr>
      <vt:lpstr>MOVILIDAD CON FINES DE ESTUDIO</vt:lpstr>
      <vt:lpstr>¿Puedo realizar la asignatura Prácticas Tuteladas?</vt:lpstr>
      <vt:lpstr>¿Puedo realizar el TFG durante el Erasmus?</vt:lpstr>
      <vt:lpstr>PROGRAMA K-107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 K-107</vt:lpstr>
      <vt:lpstr>Presentación de PowerPoint</vt:lpstr>
      <vt:lpstr>PROGRAMA K-107</vt:lpstr>
      <vt:lpstr>Presentación de PowerPoint</vt:lpstr>
      <vt:lpstr>- SÓLO PRÁCTICAS -</vt:lpstr>
      <vt:lpstr>CRITERIOS DE SELECCIÓN</vt:lpstr>
      <vt:lpstr>SOLICITUD</vt:lpstr>
      <vt:lpstr>Presentación de PowerPoint</vt:lpstr>
    </vt:vector>
  </TitlesOfParts>
  <Company>J Dorado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jdorado</dc:creator>
  <cp:lastModifiedBy>María José Rodríguez Morales</cp:lastModifiedBy>
  <cp:revision>427</cp:revision>
  <cp:lastPrinted>2021-11-19T09:53:19Z</cp:lastPrinted>
  <dcterms:created xsi:type="dcterms:W3CDTF">2016-10-07T06:40:51Z</dcterms:created>
  <dcterms:modified xsi:type="dcterms:W3CDTF">2024-01-11T13:13:25Z</dcterms:modified>
</cp:coreProperties>
</file>